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0"/>
    <p:sldId id="257" r:id="rId31"/>
    <p:sldId id="258" r:id="rId32"/>
    <p:sldId id="259" r:id="rId33"/>
    <p:sldId id="260" r:id="rId34"/>
    <p:sldId id="261" r:id="rId35"/>
    <p:sldId id="262" r:id="rId36"/>
    <p:sldId id="263" r:id="rId37"/>
    <p:sldId id="264" r:id="rId38"/>
    <p:sldId id="265" r:id="rId39"/>
    <p:sldId id="266" r:id="rId40"/>
    <p:sldId id="267" r:id="rId41"/>
    <p:sldId id="268" r:id="rId42"/>
    <p:sldId id="269" r:id="rId43"/>
    <p:sldId id="270" r:id="rId44"/>
  </p:sldIdLst>
  <p:sldSz cx="18288000" cy="10287000"/>
  <p:notesSz cx="6858000" cy="9144000"/>
  <p:embeddedFontLst>
    <p:embeddedFont>
      <p:font typeface="Oswald" charset="1" panose="00000500000000000000"/>
      <p:regular r:id="rId6"/>
    </p:embeddedFont>
    <p:embeddedFont>
      <p:font typeface="Oswald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Sanchez" charset="1" panose="02000000000000000000"/>
      <p:regular r:id="rId12"/>
    </p:embeddedFont>
    <p:embeddedFont>
      <p:font typeface="Sanchez Italics" charset="1" panose="00000000000000000000"/>
      <p:regular r:id="rId13"/>
    </p:embeddedFont>
    <p:embeddedFont>
      <p:font typeface="League Spartan" charset="1" panose="00000800000000000000"/>
      <p:regular r:id="rId14"/>
    </p:embeddedFont>
    <p:embeddedFont>
      <p:font typeface="Montserrat Light" charset="1" panose="00000400000000000000"/>
      <p:regular r:id="rId15"/>
    </p:embeddedFont>
    <p:embeddedFont>
      <p:font typeface="Montserrat Light Bold" charset="1" panose="00000800000000000000"/>
      <p:regular r:id="rId16"/>
    </p:embeddedFont>
    <p:embeddedFont>
      <p:font typeface="Montserrat Light Italics" charset="1" panose="00000400000000000000"/>
      <p:regular r:id="rId17"/>
    </p:embeddedFont>
    <p:embeddedFont>
      <p:font typeface="Montserrat Light Bold Italics" charset="1" panose="00000800000000000000"/>
      <p:regular r:id="rId18"/>
    </p:embeddedFont>
    <p:embeddedFont>
      <p:font typeface="Garet ExtraBold" charset="1" panose="00000000000000000000"/>
      <p:regular r:id="rId19"/>
    </p:embeddedFont>
    <p:embeddedFont>
      <p:font typeface="Garet ExtraBold Bold" charset="1" panose="00000000000000000000"/>
      <p:regular r:id="rId20"/>
    </p:embeddedFont>
    <p:embeddedFont>
      <p:font typeface="Times New Roman" charset="1" panose="02030502070405020303"/>
      <p:regular r:id="rId21"/>
    </p:embeddedFont>
    <p:embeddedFont>
      <p:font typeface="Times New Roman Bold" charset="1" panose="02030802070405020303"/>
      <p:regular r:id="rId22"/>
    </p:embeddedFont>
    <p:embeddedFont>
      <p:font typeface="Times New Roman Italics" charset="1" panose="02030502070405090303"/>
      <p:regular r:id="rId23"/>
    </p:embeddedFont>
    <p:embeddedFont>
      <p:font typeface="Times New Roman Bold Italics" charset="1" panose="02030802070405090303"/>
      <p:regular r:id="rId24"/>
    </p:embeddedFont>
    <p:embeddedFont>
      <p:font typeface="Times New Roman Medium" charset="1" panose="02030502070405020303"/>
      <p:regular r:id="rId25"/>
    </p:embeddedFont>
    <p:embeddedFont>
      <p:font typeface="Times New Roman Medium Italics" charset="1" panose="02030502070405090303"/>
      <p:regular r:id="rId26"/>
    </p:embeddedFont>
    <p:embeddedFont>
      <p:font typeface="Times New Roman Semi-Bold" charset="1" panose="02030702070405020303"/>
      <p:regular r:id="rId27"/>
    </p:embeddedFont>
    <p:embeddedFont>
      <p:font typeface="Times New Roman Semi-Bold Italics" charset="1" panose="02030702070405090303"/>
      <p:regular r:id="rId28"/>
    </p:embeddedFont>
    <p:embeddedFont>
      <p:font typeface="Times New Roman Ultra-Bold" charset="1" panose="020309020704050203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slides/slide10.xml" Type="http://schemas.openxmlformats.org/officeDocument/2006/relationships/slide"/><Relationship Id="rId4" Target="theme/theme1.xml" Type="http://schemas.openxmlformats.org/officeDocument/2006/relationships/theme"/><Relationship Id="rId40" Target="slides/slide11.xml" Type="http://schemas.openxmlformats.org/officeDocument/2006/relationships/slide"/><Relationship Id="rId41" Target="slides/slide12.xml" Type="http://schemas.openxmlformats.org/officeDocument/2006/relationships/slide"/><Relationship Id="rId42" Target="slides/slide13.xml" Type="http://schemas.openxmlformats.org/officeDocument/2006/relationships/slide"/><Relationship Id="rId43" Target="slides/slide14.xml" Type="http://schemas.openxmlformats.org/officeDocument/2006/relationships/slide"/><Relationship Id="rId44" Target="slides/slide1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 Id="rId6" Target="../media/image2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444" r="0" b="0"/>
            </a:stretch>
          </a:blipFill>
        </p:spPr>
      </p:sp>
      <p:sp>
        <p:nvSpPr>
          <p:cNvPr name="Freeform 3" id="3"/>
          <p:cNvSpPr/>
          <p:nvPr/>
        </p:nvSpPr>
        <p:spPr>
          <a:xfrm flipH="false" flipV="false" rot="870085">
            <a:off x="-636914" y="8257032"/>
            <a:ext cx="7315200" cy="4059936"/>
          </a:xfrm>
          <a:custGeom>
            <a:avLst/>
            <a:gdLst/>
            <a:ahLst/>
            <a:cxnLst/>
            <a:rect r="r" b="b" t="t" l="l"/>
            <a:pathLst>
              <a:path h="4059936" w="7315200">
                <a:moveTo>
                  <a:pt x="0" y="0"/>
                </a:moveTo>
                <a:lnTo>
                  <a:pt x="7315200" y="0"/>
                </a:lnTo>
                <a:lnTo>
                  <a:pt x="7315200" y="4059936"/>
                </a:lnTo>
                <a:lnTo>
                  <a:pt x="0" y="40599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9561375">
            <a:off x="12832300" y="-1682649"/>
            <a:ext cx="7315200" cy="4059936"/>
          </a:xfrm>
          <a:custGeom>
            <a:avLst/>
            <a:gdLst/>
            <a:ahLst/>
            <a:cxnLst/>
            <a:rect r="r" b="b" t="t" l="l"/>
            <a:pathLst>
              <a:path h="4059936" w="7315200">
                <a:moveTo>
                  <a:pt x="0" y="0"/>
                </a:moveTo>
                <a:lnTo>
                  <a:pt x="7315200" y="0"/>
                </a:lnTo>
                <a:lnTo>
                  <a:pt x="7315200" y="4059936"/>
                </a:lnTo>
                <a:lnTo>
                  <a:pt x="0" y="40599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539934" y="3733328"/>
            <a:ext cx="5787775" cy="5729897"/>
          </a:xfrm>
          <a:custGeom>
            <a:avLst/>
            <a:gdLst/>
            <a:ahLst/>
            <a:cxnLst/>
            <a:rect r="r" b="b" t="t" l="l"/>
            <a:pathLst>
              <a:path h="5729897" w="5787775">
                <a:moveTo>
                  <a:pt x="0" y="0"/>
                </a:moveTo>
                <a:lnTo>
                  <a:pt x="5787776" y="0"/>
                </a:lnTo>
                <a:lnTo>
                  <a:pt x="5787776" y="5729898"/>
                </a:lnTo>
                <a:lnTo>
                  <a:pt x="0" y="57298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1028333"/>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6882020" y="7405826"/>
            <a:ext cx="2057400" cy="2057400"/>
          </a:xfrm>
          <a:custGeom>
            <a:avLst/>
            <a:gdLst/>
            <a:ahLst/>
            <a:cxnLst/>
            <a:rect r="r" b="b" t="t" l="l"/>
            <a:pathLst>
              <a:path h="2057400" w="2057400">
                <a:moveTo>
                  <a:pt x="0" y="0"/>
                </a:moveTo>
                <a:lnTo>
                  <a:pt x="2057400" y="0"/>
                </a:lnTo>
                <a:lnTo>
                  <a:pt x="2057400"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364936" y="3040201"/>
            <a:ext cx="13832812" cy="2831747"/>
          </a:xfrm>
          <a:prstGeom prst="rect">
            <a:avLst/>
          </a:prstGeom>
        </p:spPr>
        <p:txBody>
          <a:bodyPr anchor="t" rtlCol="false" tIns="0" lIns="0" bIns="0" rIns="0">
            <a:spAutoFit/>
          </a:bodyPr>
          <a:lstStyle/>
          <a:p>
            <a:pPr algn="ctr">
              <a:lnSpc>
                <a:spcPts val="7516"/>
              </a:lnSpc>
            </a:pPr>
            <a:r>
              <a:rPr lang="en-US" sz="5368">
                <a:solidFill>
                  <a:srgbClr val="FFFFFF"/>
                </a:solidFill>
                <a:latin typeface="Garet ExtraBold"/>
              </a:rPr>
              <a:t>Discover Your Next Favorite Eatery : Restaurant Recommendation</a:t>
            </a:r>
          </a:p>
          <a:p>
            <a:pPr algn="ctr">
              <a:lnSpc>
                <a:spcPts val="7516"/>
              </a:lnSpc>
              <a:spcBef>
                <a:spcPct val="0"/>
              </a:spcBef>
            </a:pPr>
          </a:p>
        </p:txBody>
      </p:sp>
      <p:sp>
        <p:nvSpPr>
          <p:cNvPr name="TextBox 9" id="9"/>
          <p:cNvSpPr txBox="true"/>
          <p:nvPr/>
        </p:nvSpPr>
        <p:spPr>
          <a:xfrm rot="0">
            <a:off x="10958974" y="5786223"/>
            <a:ext cx="4949697" cy="1898182"/>
          </a:xfrm>
          <a:prstGeom prst="rect">
            <a:avLst/>
          </a:prstGeom>
        </p:spPr>
        <p:txBody>
          <a:bodyPr anchor="t" rtlCol="false" tIns="0" lIns="0" bIns="0" rIns="0">
            <a:spAutoFit/>
          </a:bodyPr>
          <a:lstStyle/>
          <a:p>
            <a:pPr algn="ctr">
              <a:lnSpc>
                <a:spcPts val="5100"/>
              </a:lnSpc>
            </a:pPr>
            <a:r>
              <a:rPr lang="en-US" sz="3643">
                <a:solidFill>
                  <a:srgbClr val="FFFFFF"/>
                </a:solidFill>
                <a:latin typeface="Garet ExtraBold"/>
              </a:rPr>
              <a:t>Om Mali</a:t>
            </a:r>
          </a:p>
          <a:p>
            <a:pPr algn="ctr">
              <a:lnSpc>
                <a:spcPts val="4820"/>
              </a:lnSpc>
            </a:pPr>
            <a:r>
              <a:rPr lang="en-US" sz="3443">
                <a:solidFill>
                  <a:srgbClr val="FFFFFF"/>
                </a:solidFill>
                <a:latin typeface="Garet ExtraBold"/>
              </a:rPr>
              <a:t>Raghav Gali</a:t>
            </a:r>
          </a:p>
          <a:p>
            <a:pPr algn="ctr">
              <a:lnSpc>
                <a:spcPts val="5100"/>
              </a:lnSpc>
              <a:spcBef>
                <a:spcPct val="0"/>
              </a:spcBef>
            </a:pPr>
            <a:r>
              <a:rPr lang="en-US" sz="3643">
                <a:solidFill>
                  <a:srgbClr val="FFFFFF"/>
                </a:solidFill>
                <a:latin typeface="Garet ExtraBold"/>
              </a:rPr>
              <a:t>Naga Kushal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10667913">
            <a:off x="13476363" y="8156369"/>
            <a:ext cx="1339138" cy="990962"/>
          </a:xfrm>
          <a:custGeom>
            <a:avLst/>
            <a:gdLst/>
            <a:ahLst/>
            <a:cxnLst/>
            <a:rect r="r" b="b" t="t" l="l"/>
            <a:pathLst>
              <a:path h="990962" w="1339138">
                <a:moveTo>
                  <a:pt x="0" y="0"/>
                </a:moveTo>
                <a:lnTo>
                  <a:pt x="1339138" y="0"/>
                </a:lnTo>
                <a:lnTo>
                  <a:pt x="1339138" y="990962"/>
                </a:lnTo>
                <a:lnTo>
                  <a:pt x="0" y="990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431978">
            <a:off x="3826223" y="5413243"/>
            <a:ext cx="1429708" cy="511120"/>
          </a:xfrm>
          <a:custGeom>
            <a:avLst/>
            <a:gdLst/>
            <a:ahLst/>
            <a:cxnLst/>
            <a:rect r="r" b="b" t="t" l="l"/>
            <a:pathLst>
              <a:path h="511120" w="1429708">
                <a:moveTo>
                  <a:pt x="0" y="0"/>
                </a:moveTo>
                <a:lnTo>
                  <a:pt x="1429708" y="0"/>
                </a:lnTo>
                <a:lnTo>
                  <a:pt x="1429708" y="511120"/>
                </a:lnTo>
                <a:lnTo>
                  <a:pt x="0" y="5111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1866450">
            <a:off x="9580567" y="5382286"/>
            <a:ext cx="1602893" cy="573034"/>
          </a:xfrm>
          <a:custGeom>
            <a:avLst/>
            <a:gdLst/>
            <a:ahLst/>
            <a:cxnLst/>
            <a:rect r="r" b="b" t="t" l="l"/>
            <a:pathLst>
              <a:path h="573034" w="1602893">
                <a:moveTo>
                  <a:pt x="0" y="0"/>
                </a:moveTo>
                <a:lnTo>
                  <a:pt x="1602893" y="0"/>
                </a:lnTo>
                <a:lnTo>
                  <a:pt x="1602893" y="573034"/>
                </a:lnTo>
                <a:lnTo>
                  <a:pt x="0" y="57303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2234739" y="216914"/>
            <a:ext cx="5621226" cy="4265307"/>
          </a:xfrm>
          <a:custGeom>
            <a:avLst/>
            <a:gdLst/>
            <a:ahLst/>
            <a:cxnLst/>
            <a:rect r="r" b="b" t="t" l="l"/>
            <a:pathLst>
              <a:path h="4265307" w="5621226">
                <a:moveTo>
                  <a:pt x="0" y="0"/>
                </a:moveTo>
                <a:lnTo>
                  <a:pt x="5621225" y="0"/>
                </a:lnTo>
                <a:lnTo>
                  <a:pt x="5621225" y="4265307"/>
                </a:lnTo>
                <a:lnTo>
                  <a:pt x="0" y="4265307"/>
                </a:lnTo>
                <a:lnTo>
                  <a:pt x="0" y="0"/>
                </a:lnTo>
                <a:close/>
              </a:path>
            </a:pathLst>
          </a:custGeom>
          <a:blipFill>
            <a:blip r:embed="rId6"/>
            <a:stretch>
              <a:fillRect l="0" t="0" r="0" b="0"/>
            </a:stretch>
          </a:blipFill>
        </p:spPr>
      </p:sp>
      <p:sp>
        <p:nvSpPr>
          <p:cNvPr name="TextBox 6" id="6"/>
          <p:cNvSpPr txBox="true"/>
          <p:nvPr/>
        </p:nvSpPr>
        <p:spPr>
          <a:xfrm rot="0">
            <a:off x="1060811" y="126077"/>
            <a:ext cx="10360700" cy="1062517"/>
          </a:xfrm>
          <a:prstGeom prst="rect">
            <a:avLst/>
          </a:prstGeom>
        </p:spPr>
        <p:txBody>
          <a:bodyPr anchor="t" rtlCol="false" tIns="0" lIns="0" bIns="0" rIns="0">
            <a:spAutoFit/>
          </a:bodyPr>
          <a:lstStyle/>
          <a:p>
            <a:pPr algn="ctr">
              <a:lnSpc>
                <a:spcPts val="8636"/>
              </a:lnSpc>
              <a:spcBef>
                <a:spcPct val="0"/>
              </a:spcBef>
            </a:pPr>
            <a:r>
              <a:rPr lang="en-US" sz="6168">
                <a:solidFill>
                  <a:srgbClr val="7736D6"/>
                </a:solidFill>
                <a:latin typeface="Garet ExtraBold Bold"/>
              </a:rPr>
              <a:t>Content Based Filtering</a:t>
            </a:r>
          </a:p>
        </p:txBody>
      </p:sp>
      <p:sp>
        <p:nvSpPr>
          <p:cNvPr name="TextBox 7" id="7"/>
          <p:cNvSpPr txBox="true"/>
          <p:nvPr/>
        </p:nvSpPr>
        <p:spPr>
          <a:xfrm rot="0">
            <a:off x="-263707" y="1620479"/>
            <a:ext cx="12498446" cy="2565325"/>
          </a:xfrm>
          <a:prstGeom prst="rect">
            <a:avLst/>
          </a:prstGeom>
        </p:spPr>
        <p:txBody>
          <a:bodyPr anchor="t" rtlCol="false" tIns="0" lIns="0" bIns="0" rIns="0">
            <a:spAutoFit/>
          </a:bodyPr>
          <a:lstStyle/>
          <a:p>
            <a:pPr marL="621352" indent="-310676" lvl="1">
              <a:lnSpc>
                <a:spcPts val="4029"/>
              </a:lnSpc>
              <a:buFont typeface="Arial"/>
              <a:buChar char="•"/>
            </a:pPr>
            <a:r>
              <a:rPr lang="en-US" sz="2877">
                <a:solidFill>
                  <a:srgbClr val="FFFFFF"/>
                </a:solidFill>
                <a:latin typeface="Times New Roman Bold"/>
              </a:rPr>
              <a:t>Content-based filtering is a recommendation approach that utilizes item features or characteristics to suggest similar items based on user preferences.</a:t>
            </a:r>
          </a:p>
          <a:p>
            <a:pPr marL="621352" indent="-310676" lvl="1">
              <a:lnSpc>
                <a:spcPts val="4029"/>
              </a:lnSpc>
              <a:buFont typeface="Arial"/>
              <a:buChar char="•"/>
            </a:pPr>
            <a:r>
              <a:rPr lang="en-US" sz="2877">
                <a:solidFill>
                  <a:srgbClr val="FFFFFF"/>
                </a:solidFill>
                <a:latin typeface="Times New Roman Bold"/>
              </a:rPr>
              <a:t>Use ‘reviews’ dataset to find the similarity score for each restaurant</a:t>
            </a:r>
          </a:p>
          <a:p>
            <a:pPr marL="621352" indent="-310676" lvl="1">
              <a:lnSpc>
                <a:spcPts val="4029"/>
              </a:lnSpc>
              <a:buFont typeface="Arial"/>
              <a:buChar char="•"/>
            </a:pPr>
            <a:r>
              <a:rPr lang="en-US" sz="2877">
                <a:solidFill>
                  <a:srgbClr val="FFFFFF"/>
                </a:solidFill>
                <a:latin typeface="Times New Roman Bold"/>
              </a:rPr>
              <a:t>Crucial features include average_rating , review_counts,categories(~cuisine) </a:t>
            </a:r>
          </a:p>
          <a:p>
            <a:pPr>
              <a:lnSpc>
                <a:spcPts val="4029"/>
              </a:lnSpc>
            </a:pPr>
          </a:p>
        </p:txBody>
      </p:sp>
      <p:sp>
        <p:nvSpPr>
          <p:cNvPr name="TextBox 8" id="8"/>
          <p:cNvSpPr txBox="true"/>
          <p:nvPr/>
        </p:nvSpPr>
        <p:spPr>
          <a:xfrm rot="0">
            <a:off x="1638408" y="6620430"/>
            <a:ext cx="2581522" cy="285884"/>
          </a:xfrm>
          <a:prstGeom prst="rect">
            <a:avLst/>
          </a:prstGeom>
        </p:spPr>
        <p:txBody>
          <a:bodyPr anchor="t" rtlCol="false" tIns="0" lIns="0" bIns="0" rIns="0">
            <a:spAutoFit/>
          </a:bodyPr>
          <a:lstStyle/>
          <a:p>
            <a:pPr algn="ctr" marL="0" indent="0" lvl="0">
              <a:lnSpc>
                <a:spcPts val="2346"/>
              </a:lnSpc>
              <a:spcBef>
                <a:spcPct val="0"/>
              </a:spcBef>
            </a:pPr>
            <a:r>
              <a:rPr lang="en-US" sz="1700" spc="166">
                <a:solidFill>
                  <a:srgbClr val="FFFFFF"/>
                </a:solidFill>
                <a:latin typeface="Oswald Bold"/>
              </a:rPr>
              <a:t>FORMATTING THE TABLE</a:t>
            </a:r>
          </a:p>
        </p:txBody>
      </p:sp>
      <p:sp>
        <p:nvSpPr>
          <p:cNvPr name="TextBox 9" id="9"/>
          <p:cNvSpPr txBox="true"/>
          <p:nvPr/>
        </p:nvSpPr>
        <p:spPr>
          <a:xfrm rot="0">
            <a:off x="1179397" y="7050134"/>
            <a:ext cx="3954948" cy="3043197"/>
          </a:xfrm>
          <a:prstGeom prst="rect">
            <a:avLst/>
          </a:prstGeom>
        </p:spPr>
        <p:txBody>
          <a:bodyPr anchor="t" rtlCol="false" tIns="0" lIns="0" bIns="0" rIns="0">
            <a:spAutoFit/>
          </a:bodyPr>
          <a:lstStyle/>
          <a:p>
            <a:pPr algn="ctr" marL="337747" indent="-168874" lvl="1">
              <a:lnSpc>
                <a:spcPts val="2190"/>
              </a:lnSpc>
              <a:buFont typeface="Arial"/>
              <a:buChar char="•"/>
            </a:pPr>
            <a:r>
              <a:rPr lang="en-US" sz="1564">
                <a:solidFill>
                  <a:srgbClr val="FFFFFF"/>
                </a:solidFill>
                <a:latin typeface="Montserrat Light"/>
              </a:rPr>
              <a:t>The original dataset contained multiple categories listed within the same row for each restaurant.</a:t>
            </a:r>
          </a:p>
          <a:p>
            <a:pPr algn="ctr" marL="337747" indent="-168874" lvl="1">
              <a:lnSpc>
                <a:spcPts val="2190"/>
              </a:lnSpc>
              <a:buFont typeface="Arial"/>
              <a:buChar char="•"/>
            </a:pPr>
            <a:r>
              <a:rPr lang="en-US" sz="1564">
                <a:solidFill>
                  <a:srgbClr val="FFFFFF"/>
                </a:solidFill>
                <a:latin typeface="Montserrat Light"/>
              </a:rPr>
              <a:t>Some rows had inappropriate or inaccurate category entries, which were cleaned and corrected.</a:t>
            </a:r>
          </a:p>
          <a:p>
            <a:pPr algn="ctr" marL="337747" indent="-168874" lvl="1">
              <a:lnSpc>
                <a:spcPts val="2190"/>
              </a:lnSpc>
              <a:buFont typeface="Arial"/>
              <a:buChar char="•"/>
            </a:pPr>
            <a:r>
              <a:rPr lang="en-US" sz="1564">
                <a:solidFill>
                  <a:srgbClr val="FFFFFF"/>
                </a:solidFill>
                <a:latin typeface="Montserrat Light"/>
              </a:rPr>
              <a:t>Additionally, certain rows had duplicate category entries for the same business, which were resolved during the data cleaning process.</a:t>
            </a:r>
          </a:p>
          <a:p>
            <a:pPr algn="ctr">
              <a:lnSpc>
                <a:spcPts val="2190"/>
              </a:lnSpc>
            </a:pPr>
          </a:p>
        </p:txBody>
      </p:sp>
      <p:sp>
        <p:nvSpPr>
          <p:cNvPr name="TextBox 10" id="10"/>
          <p:cNvSpPr txBox="true"/>
          <p:nvPr/>
        </p:nvSpPr>
        <p:spPr>
          <a:xfrm rot="0">
            <a:off x="5985516" y="4453646"/>
            <a:ext cx="2581522" cy="285884"/>
          </a:xfrm>
          <a:prstGeom prst="rect">
            <a:avLst/>
          </a:prstGeom>
        </p:spPr>
        <p:txBody>
          <a:bodyPr anchor="t" rtlCol="false" tIns="0" lIns="0" bIns="0" rIns="0">
            <a:spAutoFit/>
          </a:bodyPr>
          <a:lstStyle/>
          <a:p>
            <a:pPr algn="ctr" marL="0" indent="0" lvl="0">
              <a:lnSpc>
                <a:spcPts val="2346"/>
              </a:lnSpc>
              <a:spcBef>
                <a:spcPct val="0"/>
              </a:spcBef>
            </a:pPr>
            <a:r>
              <a:rPr lang="en-US" sz="1700" spc="166">
                <a:solidFill>
                  <a:srgbClr val="FFFFFF"/>
                </a:solidFill>
                <a:latin typeface="Oswald Bold"/>
              </a:rPr>
              <a:t>ONE HOT ENCODING</a:t>
            </a:r>
          </a:p>
        </p:txBody>
      </p:sp>
      <p:sp>
        <p:nvSpPr>
          <p:cNvPr name="TextBox 11" id="11"/>
          <p:cNvSpPr txBox="true"/>
          <p:nvPr/>
        </p:nvSpPr>
        <p:spPr>
          <a:xfrm rot="0">
            <a:off x="5449037" y="4792297"/>
            <a:ext cx="3784059" cy="3043197"/>
          </a:xfrm>
          <a:prstGeom prst="rect">
            <a:avLst/>
          </a:prstGeom>
        </p:spPr>
        <p:txBody>
          <a:bodyPr anchor="t" rtlCol="false" tIns="0" lIns="0" bIns="0" rIns="0">
            <a:spAutoFit/>
          </a:bodyPr>
          <a:lstStyle/>
          <a:p>
            <a:pPr marL="337747" indent="-168874" lvl="1">
              <a:lnSpc>
                <a:spcPts val="2190"/>
              </a:lnSpc>
              <a:buFont typeface="Arial"/>
              <a:buChar char="•"/>
            </a:pPr>
            <a:r>
              <a:rPr lang="en-US" sz="1564">
                <a:solidFill>
                  <a:srgbClr val="FFFFFF"/>
                </a:solidFill>
                <a:latin typeface="Montserrat Light"/>
              </a:rPr>
              <a:t>The categories column containing strings/objects was encoded using one-hot encoding to convert categorical data into numerical form.</a:t>
            </a:r>
          </a:p>
          <a:p>
            <a:pPr marL="337747" indent="-168874" lvl="1">
              <a:lnSpc>
                <a:spcPts val="2190"/>
              </a:lnSpc>
              <a:buFont typeface="Arial"/>
              <a:buChar char="•"/>
            </a:pPr>
            <a:r>
              <a:rPr lang="en-US" sz="1564">
                <a:solidFill>
                  <a:srgbClr val="FFFFFF"/>
                </a:solidFill>
                <a:latin typeface="Montserrat Light"/>
              </a:rPr>
              <a:t> As a result, approximately 30 new columns were added to the dataset, each corresponding to a distinct category present in the original categories column.</a:t>
            </a:r>
          </a:p>
          <a:p>
            <a:pPr>
              <a:lnSpc>
                <a:spcPts val="2190"/>
              </a:lnSpc>
            </a:pPr>
          </a:p>
        </p:txBody>
      </p:sp>
      <p:sp>
        <p:nvSpPr>
          <p:cNvPr name="TextBox 12" id="12"/>
          <p:cNvSpPr txBox="true"/>
          <p:nvPr/>
        </p:nvSpPr>
        <p:spPr>
          <a:xfrm rot="0">
            <a:off x="9983750" y="7065206"/>
            <a:ext cx="2581522" cy="309974"/>
          </a:xfrm>
          <a:prstGeom prst="rect">
            <a:avLst/>
          </a:prstGeom>
        </p:spPr>
        <p:txBody>
          <a:bodyPr anchor="t" rtlCol="false" tIns="0" lIns="0" bIns="0" rIns="0">
            <a:spAutoFit/>
          </a:bodyPr>
          <a:lstStyle/>
          <a:p>
            <a:pPr algn="ctr" marL="0" indent="0" lvl="0">
              <a:lnSpc>
                <a:spcPts val="2568"/>
              </a:lnSpc>
              <a:spcBef>
                <a:spcPct val="0"/>
              </a:spcBef>
            </a:pPr>
            <a:r>
              <a:rPr lang="en-US" sz="1861" spc="182">
                <a:solidFill>
                  <a:srgbClr val="FFFFFF"/>
                </a:solidFill>
                <a:latin typeface="Oswald Bold"/>
              </a:rPr>
              <a:t>NORMALIZATION</a:t>
            </a:r>
          </a:p>
        </p:txBody>
      </p:sp>
      <p:sp>
        <p:nvSpPr>
          <p:cNvPr name="TextBox 13" id="13"/>
          <p:cNvSpPr txBox="true"/>
          <p:nvPr/>
        </p:nvSpPr>
        <p:spPr>
          <a:xfrm rot="0">
            <a:off x="9419972" y="7573748"/>
            <a:ext cx="3709079" cy="1995970"/>
          </a:xfrm>
          <a:prstGeom prst="rect">
            <a:avLst/>
          </a:prstGeom>
        </p:spPr>
        <p:txBody>
          <a:bodyPr anchor="t" rtlCol="false" tIns="0" lIns="0" bIns="0" rIns="0">
            <a:spAutoFit/>
          </a:bodyPr>
          <a:lstStyle/>
          <a:p>
            <a:pPr algn="ctr" marL="349145" indent="-174573" lvl="1">
              <a:lnSpc>
                <a:spcPts val="2264"/>
              </a:lnSpc>
              <a:buFont typeface="Arial"/>
              <a:buChar char="•"/>
            </a:pPr>
            <a:r>
              <a:rPr lang="en-US" sz="1617">
                <a:solidFill>
                  <a:srgbClr val="FFFFFF"/>
                </a:solidFill>
                <a:latin typeface="Montserrat Light"/>
              </a:rPr>
              <a:t>The stars (ratings) and review_counts columns required scaling to normalize their values between 0 and 1.</a:t>
            </a:r>
          </a:p>
          <a:p>
            <a:pPr algn="ctr" marL="349145" indent="-174573" lvl="1">
              <a:lnSpc>
                <a:spcPts val="2264"/>
              </a:lnSpc>
              <a:buFont typeface="Arial"/>
              <a:buChar char="•"/>
            </a:pPr>
            <a:r>
              <a:rPr lang="en-US" sz="1617">
                <a:solidFill>
                  <a:srgbClr val="FFFFFF"/>
                </a:solidFill>
                <a:latin typeface="Montserrat Light"/>
              </a:rPr>
              <a:t>MinMaxScaler was applied to these columns, which rescaled the values to a consistent range .</a:t>
            </a:r>
          </a:p>
        </p:txBody>
      </p:sp>
      <p:sp>
        <p:nvSpPr>
          <p:cNvPr name="TextBox 14" id="14"/>
          <p:cNvSpPr txBox="true"/>
          <p:nvPr/>
        </p:nvSpPr>
        <p:spPr>
          <a:xfrm rot="0">
            <a:off x="13881526" y="5471930"/>
            <a:ext cx="4094071" cy="2582884"/>
          </a:xfrm>
          <a:prstGeom prst="rect">
            <a:avLst/>
          </a:prstGeom>
        </p:spPr>
        <p:txBody>
          <a:bodyPr anchor="t" rtlCol="false" tIns="0" lIns="0" bIns="0" rIns="0">
            <a:spAutoFit/>
          </a:bodyPr>
          <a:lstStyle/>
          <a:p>
            <a:pPr marL="316768" indent="-158384" lvl="1">
              <a:lnSpc>
                <a:spcPts val="2054"/>
              </a:lnSpc>
              <a:buFont typeface="Arial"/>
              <a:buChar char="•"/>
            </a:pPr>
            <a:r>
              <a:rPr lang="en-US" sz="1467">
                <a:solidFill>
                  <a:srgbClr val="FFFFFF"/>
                </a:solidFill>
                <a:latin typeface="Montserrat Light"/>
              </a:rPr>
              <a:t>PCA (Principal Component Analysis) was employed to reduce the dimensions of the dataset.</a:t>
            </a:r>
          </a:p>
          <a:p>
            <a:pPr marL="316768" indent="-158384" lvl="1">
              <a:lnSpc>
                <a:spcPts val="2054"/>
              </a:lnSpc>
              <a:buFont typeface="Arial"/>
              <a:buChar char="•"/>
            </a:pPr>
            <a:r>
              <a:rPr lang="en-US" sz="1467">
                <a:solidFill>
                  <a:srgbClr val="FFFFFF"/>
                </a:solidFill>
                <a:latin typeface="Montserrat Light"/>
              </a:rPr>
              <a:t>A graph was plotted to determine the optimal number of components.</a:t>
            </a:r>
          </a:p>
          <a:p>
            <a:pPr marL="316768" indent="-158384" lvl="1">
              <a:lnSpc>
                <a:spcPts val="2054"/>
              </a:lnSpc>
              <a:buFont typeface="Arial"/>
              <a:buChar char="•"/>
            </a:pPr>
            <a:r>
              <a:rPr lang="en-US" sz="1467">
                <a:solidFill>
                  <a:srgbClr val="FFFFFF"/>
                </a:solidFill>
                <a:latin typeface="Montserrat Light"/>
              </a:rPr>
              <a:t>After analysis, it was determined that using 20 components provided the best variance explained while reducing the dataset's dimensionality effectively.</a:t>
            </a:r>
          </a:p>
          <a:p>
            <a:pPr>
              <a:lnSpc>
                <a:spcPts val="2054"/>
              </a:lnSpc>
            </a:pPr>
          </a:p>
        </p:txBody>
      </p:sp>
      <p:sp>
        <p:nvSpPr>
          <p:cNvPr name="TextBox 15" id="15"/>
          <p:cNvSpPr txBox="true"/>
          <p:nvPr/>
        </p:nvSpPr>
        <p:spPr>
          <a:xfrm rot="0">
            <a:off x="14145932" y="5114925"/>
            <a:ext cx="3565258" cy="309974"/>
          </a:xfrm>
          <a:prstGeom prst="rect">
            <a:avLst/>
          </a:prstGeom>
        </p:spPr>
        <p:txBody>
          <a:bodyPr anchor="t" rtlCol="false" tIns="0" lIns="0" bIns="0" rIns="0">
            <a:spAutoFit/>
          </a:bodyPr>
          <a:lstStyle/>
          <a:p>
            <a:pPr algn="ctr" marL="0" indent="0" lvl="0">
              <a:lnSpc>
                <a:spcPts val="2568"/>
              </a:lnSpc>
              <a:spcBef>
                <a:spcPct val="0"/>
              </a:spcBef>
            </a:pPr>
            <a:r>
              <a:rPr lang="en-US" sz="1861" spc="182">
                <a:solidFill>
                  <a:srgbClr val="FFFFFF"/>
                </a:solidFill>
                <a:latin typeface="Oswald Bold"/>
              </a:rPr>
              <a:t>DIMENSIONALITY REDUCTION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2723" y="2968633"/>
            <a:ext cx="7068056" cy="5659303"/>
          </a:xfrm>
          <a:custGeom>
            <a:avLst/>
            <a:gdLst/>
            <a:ahLst/>
            <a:cxnLst/>
            <a:rect r="r" b="b" t="t" l="l"/>
            <a:pathLst>
              <a:path h="5659303" w="7068056">
                <a:moveTo>
                  <a:pt x="0" y="0"/>
                </a:moveTo>
                <a:lnTo>
                  <a:pt x="7068056" y="0"/>
                </a:lnTo>
                <a:lnTo>
                  <a:pt x="7068056" y="5659303"/>
                </a:lnTo>
                <a:lnTo>
                  <a:pt x="0" y="5659303"/>
                </a:lnTo>
                <a:lnTo>
                  <a:pt x="0" y="0"/>
                </a:lnTo>
                <a:close/>
              </a:path>
            </a:pathLst>
          </a:custGeom>
          <a:blipFill>
            <a:blip r:embed="rId2"/>
            <a:stretch>
              <a:fillRect l="0" t="0" r="0" b="0"/>
            </a:stretch>
          </a:blipFill>
        </p:spPr>
      </p:sp>
      <p:sp>
        <p:nvSpPr>
          <p:cNvPr name="Freeform 3" id="3"/>
          <p:cNvSpPr/>
          <p:nvPr/>
        </p:nvSpPr>
        <p:spPr>
          <a:xfrm flipH="false" flipV="false" rot="0">
            <a:off x="-196883" y="-62833"/>
            <a:ext cx="18681767" cy="2183066"/>
          </a:xfrm>
          <a:custGeom>
            <a:avLst/>
            <a:gdLst/>
            <a:ahLst/>
            <a:cxnLst/>
            <a:rect r="r" b="b" t="t" l="l"/>
            <a:pathLst>
              <a:path h="2183066" w="18681767">
                <a:moveTo>
                  <a:pt x="0" y="0"/>
                </a:moveTo>
                <a:lnTo>
                  <a:pt x="18681766" y="0"/>
                </a:lnTo>
                <a:lnTo>
                  <a:pt x="18681766" y="2183066"/>
                </a:lnTo>
                <a:lnTo>
                  <a:pt x="0" y="2183066"/>
                </a:lnTo>
                <a:lnTo>
                  <a:pt x="0" y="0"/>
                </a:lnTo>
                <a:close/>
              </a:path>
            </a:pathLst>
          </a:custGeom>
          <a:blipFill>
            <a:blip r:embed="rId3"/>
            <a:stretch>
              <a:fillRect l="0" t="-12351" r="0" b="-138630"/>
            </a:stretch>
          </a:blipFill>
        </p:spPr>
      </p:sp>
      <p:sp>
        <p:nvSpPr>
          <p:cNvPr name="TextBox 4" id="4"/>
          <p:cNvSpPr txBox="true"/>
          <p:nvPr/>
        </p:nvSpPr>
        <p:spPr>
          <a:xfrm rot="0">
            <a:off x="761163" y="8893175"/>
            <a:ext cx="6006631"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Garet ExtraBold"/>
              </a:rPr>
              <a:t>Clusters formed after using k-means clustering </a:t>
            </a:r>
          </a:p>
        </p:txBody>
      </p:sp>
      <p:graphicFrame>
        <p:nvGraphicFramePr>
          <p:cNvPr name="Table 5" id="5"/>
          <p:cNvGraphicFramePr>
            <a:graphicFrameLocks noGrp="true"/>
          </p:cNvGraphicFramePr>
          <p:nvPr/>
        </p:nvGraphicFramePr>
        <p:xfrm>
          <a:off x="8291987" y="4086225"/>
          <a:ext cx="9677800" cy="5172075"/>
        </p:xfrm>
        <a:graphic>
          <a:graphicData uri="http://schemas.openxmlformats.org/drawingml/2006/table">
            <a:tbl>
              <a:tblPr/>
              <a:tblGrid>
                <a:gridCol w="2419450"/>
                <a:gridCol w="2419450"/>
                <a:gridCol w="2419450"/>
                <a:gridCol w="2419450"/>
              </a:tblGrid>
              <a:tr h="833279">
                <a:tc>
                  <a:txBody>
                    <a:bodyPr anchor="t" rtlCol="false"/>
                    <a:lstStyle/>
                    <a:p>
                      <a:pPr algn="ctr">
                        <a:lnSpc>
                          <a:spcPts val="2659"/>
                        </a:lnSpc>
                        <a:defRPr/>
                      </a:pPr>
                      <a:r>
                        <a:rPr lang="en-US" sz="1899">
                          <a:solidFill>
                            <a:srgbClr val="FFFFFF"/>
                          </a:solidFill>
                          <a:latin typeface="League Spartan"/>
                        </a:rPr>
                        <a:t>Business_name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Stars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Review_counts</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Category</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33279">
                <a:tc>
                  <a:txBody>
                    <a:bodyPr anchor="t" rtlCol="false"/>
                    <a:lstStyle/>
                    <a:p>
                      <a:pPr algn="ctr">
                        <a:lnSpc>
                          <a:spcPts val="2659"/>
                        </a:lnSpc>
                        <a:defRPr/>
                      </a:pPr>
                      <a:r>
                        <a:rPr lang="en-US" sz="1899">
                          <a:solidFill>
                            <a:srgbClr val="FF3131"/>
                          </a:solidFill>
                          <a:latin typeface="League Spartan"/>
                        </a:rPr>
                        <a:t>St Honore</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3131"/>
                          </a:solidFill>
                          <a:latin typeface="League Spartan"/>
                        </a:rPr>
                        <a:t>4.0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3131"/>
                          </a:solidFill>
                          <a:latin typeface="League Spartan"/>
                        </a:rPr>
                        <a:t>80</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3131"/>
                          </a:solidFill>
                          <a:latin typeface="League Spartan"/>
                        </a:rPr>
                        <a:t>Burger/Pizza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833279">
                <a:tc>
                  <a:txBody>
                    <a:bodyPr anchor="t" rtlCol="false"/>
                    <a:lstStyle/>
                    <a:p>
                      <a:pPr algn="ctr">
                        <a:lnSpc>
                          <a:spcPts val="2659"/>
                        </a:lnSpc>
                        <a:defRPr/>
                      </a:pPr>
                      <a:r>
                        <a:rPr lang="en-US" sz="1899">
                          <a:solidFill>
                            <a:srgbClr val="FFFFFF"/>
                          </a:solidFill>
                          <a:latin typeface="League Spartan"/>
                        </a:rPr>
                        <a:t>Ardmore Pizza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3.5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109</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Burger/Pizza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168506">
                <a:tc>
                  <a:txBody>
                    <a:bodyPr anchor="t" rtlCol="false"/>
                    <a:lstStyle/>
                    <a:p>
                      <a:pPr algn="ctr">
                        <a:lnSpc>
                          <a:spcPts val="2659"/>
                        </a:lnSpc>
                        <a:defRPr/>
                      </a:pPr>
                      <a:r>
                        <a:rPr lang="en-US" sz="1899">
                          <a:solidFill>
                            <a:srgbClr val="FFFFFF"/>
                          </a:solidFill>
                          <a:latin typeface="League Spartan"/>
                        </a:rPr>
                        <a:t>Twin Peaks</a:t>
                      </a:r>
                      <a:endParaRPr lang="en-US" sz="1100"/>
                    </a:p>
                    <a:p>
                      <a:pPr algn="ctr">
                        <a:lnSpc>
                          <a:spcPts val="2659"/>
                        </a:lnSpc>
                      </a:pPr>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3.5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257</a:t>
                      </a:r>
                      <a:endParaRPr lang="en-US" sz="1100"/>
                    </a:p>
                    <a:p>
                      <a:pPr algn="ctr">
                        <a:lnSpc>
                          <a:spcPts val="2659"/>
                        </a:lnSpc>
                      </a:pPr>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Burger/Pizza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r h="1503733">
                <a:tc>
                  <a:txBody>
                    <a:bodyPr anchor="t" rtlCol="false"/>
                    <a:lstStyle/>
                    <a:p>
                      <a:pPr algn="ctr">
                        <a:lnSpc>
                          <a:spcPts val="2659"/>
                        </a:lnSpc>
                        <a:defRPr/>
                      </a:pPr>
                      <a:r>
                        <a:rPr lang="en-US" sz="1899">
                          <a:solidFill>
                            <a:srgbClr val="FFFFFF"/>
                          </a:solidFill>
                          <a:latin typeface="League Spartan"/>
                        </a:rPr>
                        <a:t>39 North Taproom &amp; Grill</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4.5</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25</a:t>
                      </a:r>
                      <a:endParaRPr lang="en-US" sz="1100"/>
                    </a:p>
                    <a:p>
                      <a:pPr algn="ctr">
                        <a:lnSpc>
                          <a:spcPts val="2659"/>
                        </a:lnSpc>
                      </a:pPr>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c>
                  <a:txBody>
                    <a:bodyPr anchor="t" rtlCol="false"/>
                    <a:lstStyle/>
                    <a:p>
                      <a:pPr algn="ctr">
                        <a:lnSpc>
                          <a:spcPts val="2659"/>
                        </a:lnSpc>
                        <a:defRPr/>
                      </a:pPr>
                      <a:r>
                        <a:rPr lang="en-US" sz="1899">
                          <a:solidFill>
                            <a:srgbClr val="FFFFFF"/>
                          </a:solidFill>
                          <a:latin typeface="League Spartan"/>
                        </a:rPr>
                        <a:t>Burger/Pizza</a:t>
                      </a:r>
                      <a:endParaRPr lang="en-US" sz="1100"/>
                    </a:p>
                  </a:txBody>
                  <a:tcPr marL="190500" marR="190500" marT="190500" marB="190500" anchor="ctr">
                    <a:lnL cmpd="sng" algn="ctr" cap="flat" w="28575">
                      <a:solidFill>
                        <a:srgbClr val="FFFFFF"/>
                      </a:solidFill>
                      <a:prstDash val="solid"/>
                      <a:round/>
                      <a:headEnd type="none" w="med" len="med"/>
                      <a:tailEnd type="none" w="med" len="med"/>
                    </a:lnL>
                    <a:lnR cmpd="sng" algn="ctr" cap="flat" w="28575">
                      <a:solidFill>
                        <a:srgbClr val="FFFFFF"/>
                      </a:solidFill>
                      <a:prstDash val="solid"/>
                      <a:round/>
                      <a:headEnd type="none" w="med" len="med"/>
                      <a:tailEnd type="none" w="med" len="med"/>
                    </a:lnR>
                    <a:lnT cmpd="sng" algn="ctr" cap="flat" w="28575">
                      <a:solidFill>
                        <a:srgbClr val="FFFFFF"/>
                      </a:solidFill>
                      <a:prstDash val="solid"/>
                      <a:round/>
                      <a:headEnd type="none" w="med" len="med"/>
                      <a:tailEnd type="none" w="med" len="med"/>
                    </a:lnT>
                    <a:lnB cmpd="sng" algn="ctr" cap="flat" w="28575">
                      <a:solidFill>
                        <a:srgbClr val="FFFFFF"/>
                      </a:solidFill>
                      <a:prstDash val="solid"/>
                      <a:round/>
                      <a:headEnd type="none" w="med" len="med"/>
                      <a:tailEnd type="none" w="med" len="med"/>
                    </a:lnB>
                  </a:tcPr>
                </a:tc>
              </a:tr>
            </a:tbl>
          </a:graphicData>
        </a:graphic>
      </p:graphicFrame>
      <p:sp>
        <p:nvSpPr>
          <p:cNvPr name="TextBox 6" id="6"/>
          <p:cNvSpPr txBox="true"/>
          <p:nvPr/>
        </p:nvSpPr>
        <p:spPr>
          <a:xfrm rot="0">
            <a:off x="12067098" y="3373316"/>
            <a:ext cx="2718228" cy="448310"/>
          </a:xfrm>
          <a:prstGeom prst="rect">
            <a:avLst/>
          </a:prstGeom>
        </p:spPr>
        <p:txBody>
          <a:bodyPr anchor="t" rtlCol="false" tIns="0" lIns="0" bIns="0" rIns="0">
            <a:spAutoFit/>
          </a:bodyPr>
          <a:lstStyle/>
          <a:p>
            <a:pPr algn="ctr">
              <a:lnSpc>
                <a:spcPts val="3639"/>
              </a:lnSpc>
              <a:spcBef>
                <a:spcPct val="0"/>
              </a:spcBef>
            </a:pPr>
            <a:r>
              <a:rPr lang="en-US" sz="2599">
                <a:solidFill>
                  <a:srgbClr val="FFFFFF"/>
                </a:solidFill>
                <a:latin typeface="Garet ExtraBold"/>
              </a:rPr>
              <a:t>TEST SAMPLE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grpSp>
        <p:nvGrpSpPr>
          <p:cNvPr name="Group 2" id="2"/>
          <p:cNvGrpSpPr/>
          <p:nvPr/>
        </p:nvGrpSpPr>
        <p:grpSpPr>
          <a:xfrm rot="0">
            <a:off x="1025646" y="2364134"/>
            <a:ext cx="1936750" cy="1038919"/>
            <a:chOff x="0" y="0"/>
            <a:chExt cx="510091" cy="273625"/>
          </a:xfrm>
        </p:grpSpPr>
        <p:sp>
          <p:nvSpPr>
            <p:cNvPr name="Freeform 3" id="3"/>
            <p:cNvSpPr/>
            <p:nvPr/>
          </p:nvSpPr>
          <p:spPr>
            <a:xfrm flipH="false" flipV="false" rot="0">
              <a:off x="0" y="0"/>
              <a:ext cx="510091" cy="273625"/>
            </a:xfrm>
            <a:custGeom>
              <a:avLst/>
              <a:gdLst/>
              <a:ahLst/>
              <a:cxnLst/>
              <a:rect r="r" b="b" t="t" l="l"/>
              <a:pathLst>
                <a:path h="273625" w="510091">
                  <a:moveTo>
                    <a:pt x="0" y="0"/>
                  </a:moveTo>
                  <a:lnTo>
                    <a:pt x="510091" y="0"/>
                  </a:lnTo>
                  <a:lnTo>
                    <a:pt x="510091" y="273625"/>
                  </a:lnTo>
                  <a:lnTo>
                    <a:pt x="0" y="273625"/>
                  </a:lnTo>
                  <a:close/>
                </a:path>
              </a:pathLst>
            </a:custGeom>
            <a:gradFill rotWithShape="true">
              <a:gsLst>
                <a:gs pos="0">
                  <a:srgbClr val="FF5757">
                    <a:alpha val="100000"/>
                  </a:srgbClr>
                </a:gs>
                <a:gs pos="100000">
                  <a:srgbClr val="8C52FF">
                    <a:alpha val="100000"/>
                  </a:srgbClr>
                </a:gs>
              </a:gsLst>
              <a:lin ang="0"/>
            </a:gradFill>
          </p:spPr>
        </p:sp>
        <p:sp>
          <p:nvSpPr>
            <p:cNvPr name="TextBox 4" id="4"/>
            <p:cNvSpPr txBox="true"/>
            <p:nvPr/>
          </p:nvSpPr>
          <p:spPr>
            <a:xfrm>
              <a:off x="0" y="-38100"/>
              <a:ext cx="510091" cy="311725"/>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User Reviews</a:t>
              </a:r>
            </a:p>
          </p:txBody>
        </p:sp>
      </p:grpSp>
      <p:grpSp>
        <p:nvGrpSpPr>
          <p:cNvPr name="Group 5" id="5"/>
          <p:cNvGrpSpPr/>
          <p:nvPr/>
        </p:nvGrpSpPr>
        <p:grpSpPr>
          <a:xfrm rot="0">
            <a:off x="3840708" y="2187922"/>
            <a:ext cx="2287346" cy="1196975"/>
            <a:chOff x="0" y="0"/>
            <a:chExt cx="602429" cy="315253"/>
          </a:xfrm>
        </p:grpSpPr>
        <p:sp>
          <p:nvSpPr>
            <p:cNvPr name="Freeform 6" id="6"/>
            <p:cNvSpPr/>
            <p:nvPr/>
          </p:nvSpPr>
          <p:spPr>
            <a:xfrm flipH="false" flipV="false" rot="0">
              <a:off x="0" y="0"/>
              <a:ext cx="602429" cy="315253"/>
            </a:xfrm>
            <a:custGeom>
              <a:avLst/>
              <a:gdLst/>
              <a:ahLst/>
              <a:cxnLst/>
              <a:rect r="r" b="b" t="t" l="l"/>
              <a:pathLst>
                <a:path h="315253" w="602429">
                  <a:moveTo>
                    <a:pt x="0" y="0"/>
                  </a:moveTo>
                  <a:lnTo>
                    <a:pt x="602429" y="0"/>
                  </a:lnTo>
                  <a:lnTo>
                    <a:pt x="602429" y="315253"/>
                  </a:lnTo>
                  <a:lnTo>
                    <a:pt x="0" y="315253"/>
                  </a:lnTo>
                  <a:close/>
                </a:path>
              </a:pathLst>
            </a:custGeom>
            <a:gradFill rotWithShape="true">
              <a:gsLst>
                <a:gs pos="0">
                  <a:srgbClr val="FF5757">
                    <a:alpha val="100000"/>
                  </a:srgbClr>
                </a:gs>
                <a:gs pos="100000">
                  <a:srgbClr val="8C52FF">
                    <a:alpha val="100000"/>
                  </a:srgbClr>
                </a:gs>
              </a:gsLst>
              <a:lin ang="0"/>
            </a:gradFill>
          </p:spPr>
        </p:sp>
        <p:sp>
          <p:nvSpPr>
            <p:cNvPr name="TextBox 7" id="7"/>
            <p:cNvSpPr txBox="true"/>
            <p:nvPr/>
          </p:nvSpPr>
          <p:spPr>
            <a:xfrm>
              <a:off x="0" y="-38100"/>
              <a:ext cx="602429" cy="353353"/>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Data Cleaning</a:t>
              </a:r>
            </a:p>
          </p:txBody>
        </p:sp>
      </p:grpSp>
      <p:grpSp>
        <p:nvGrpSpPr>
          <p:cNvPr name="Group 8" id="8"/>
          <p:cNvGrpSpPr/>
          <p:nvPr/>
        </p:nvGrpSpPr>
        <p:grpSpPr>
          <a:xfrm rot="0">
            <a:off x="6877783" y="2011709"/>
            <a:ext cx="4330700" cy="1549400"/>
            <a:chOff x="0" y="0"/>
            <a:chExt cx="1140596" cy="408072"/>
          </a:xfrm>
        </p:grpSpPr>
        <p:sp>
          <p:nvSpPr>
            <p:cNvPr name="Freeform 9" id="9"/>
            <p:cNvSpPr/>
            <p:nvPr/>
          </p:nvSpPr>
          <p:spPr>
            <a:xfrm flipH="false" flipV="false" rot="0">
              <a:off x="0" y="0"/>
              <a:ext cx="1140596" cy="408072"/>
            </a:xfrm>
            <a:custGeom>
              <a:avLst/>
              <a:gdLst/>
              <a:ahLst/>
              <a:cxnLst/>
              <a:rect r="r" b="b" t="t" l="l"/>
              <a:pathLst>
                <a:path h="408072" w="1140596">
                  <a:moveTo>
                    <a:pt x="0" y="0"/>
                  </a:moveTo>
                  <a:lnTo>
                    <a:pt x="1140596" y="0"/>
                  </a:lnTo>
                  <a:lnTo>
                    <a:pt x="1140596" y="408072"/>
                  </a:lnTo>
                  <a:lnTo>
                    <a:pt x="0" y="408072"/>
                  </a:lnTo>
                  <a:close/>
                </a:path>
              </a:pathLst>
            </a:custGeom>
            <a:gradFill rotWithShape="true">
              <a:gsLst>
                <a:gs pos="0">
                  <a:srgbClr val="FF5757">
                    <a:alpha val="100000"/>
                  </a:srgbClr>
                </a:gs>
                <a:gs pos="100000">
                  <a:srgbClr val="8C52FF">
                    <a:alpha val="100000"/>
                  </a:srgbClr>
                </a:gs>
              </a:gsLst>
              <a:lin ang="0"/>
            </a:gradFill>
          </p:spPr>
        </p:sp>
        <p:sp>
          <p:nvSpPr>
            <p:cNvPr name="TextBox 10" id="10"/>
            <p:cNvSpPr txBox="true"/>
            <p:nvPr/>
          </p:nvSpPr>
          <p:spPr>
            <a:xfrm>
              <a:off x="0" y="-38100"/>
              <a:ext cx="1140596" cy="446172"/>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User Personality Prediction using a pretrained BERT model on MBTI personalities </a:t>
              </a:r>
            </a:p>
          </p:txBody>
        </p:sp>
      </p:grpSp>
      <p:grpSp>
        <p:nvGrpSpPr>
          <p:cNvPr name="Group 11" id="11"/>
          <p:cNvGrpSpPr/>
          <p:nvPr/>
        </p:nvGrpSpPr>
        <p:grpSpPr>
          <a:xfrm rot="0">
            <a:off x="12112625" y="2055652"/>
            <a:ext cx="3351391" cy="1461514"/>
            <a:chOff x="0" y="0"/>
            <a:chExt cx="882671" cy="384926"/>
          </a:xfrm>
        </p:grpSpPr>
        <p:sp>
          <p:nvSpPr>
            <p:cNvPr name="Freeform 12" id="12"/>
            <p:cNvSpPr/>
            <p:nvPr/>
          </p:nvSpPr>
          <p:spPr>
            <a:xfrm flipH="false" flipV="false" rot="0">
              <a:off x="0" y="0"/>
              <a:ext cx="882671" cy="384926"/>
            </a:xfrm>
            <a:custGeom>
              <a:avLst/>
              <a:gdLst/>
              <a:ahLst/>
              <a:cxnLst/>
              <a:rect r="r" b="b" t="t" l="l"/>
              <a:pathLst>
                <a:path h="384926" w="882671">
                  <a:moveTo>
                    <a:pt x="0" y="0"/>
                  </a:moveTo>
                  <a:lnTo>
                    <a:pt x="882671" y="0"/>
                  </a:lnTo>
                  <a:lnTo>
                    <a:pt x="882671" y="384926"/>
                  </a:lnTo>
                  <a:lnTo>
                    <a:pt x="0" y="384926"/>
                  </a:lnTo>
                  <a:close/>
                </a:path>
              </a:pathLst>
            </a:custGeom>
            <a:gradFill rotWithShape="true">
              <a:gsLst>
                <a:gs pos="0">
                  <a:srgbClr val="FF5757">
                    <a:alpha val="100000"/>
                  </a:srgbClr>
                </a:gs>
                <a:gs pos="100000">
                  <a:srgbClr val="8C52FF">
                    <a:alpha val="100000"/>
                  </a:srgbClr>
                </a:gs>
              </a:gsLst>
              <a:lin ang="0"/>
            </a:gradFill>
          </p:spPr>
        </p:sp>
        <p:sp>
          <p:nvSpPr>
            <p:cNvPr name="TextBox 13" id="13"/>
            <p:cNvSpPr txBox="true"/>
            <p:nvPr/>
          </p:nvSpPr>
          <p:spPr>
            <a:xfrm>
              <a:off x="0" y="-38100"/>
              <a:ext cx="882671" cy="423026"/>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Filtering Data according to the dining persona</a:t>
              </a:r>
            </a:p>
          </p:txBody>
        </p:sp>
      </p:grpSp>
      <p:grpSp>
        <p:nvGrpSpPr>
          <p:cNvPr name="Group 14" id="14"/>
          <p:cNvGrpSpPr/>
          <p:nvPr/>
        </p:nvGrpSpPr>
        <p:grpSpPr>
          <a:xfrm rot="0">
            <a:off x="14127274" y="4238264"/>
            <a:ext cx="3810000" cy="1175288"/>
            <a:chOff x="0" y="0"/>
            <a:chExt cx="1003457" cy="309541"/>
          </a:xfrm>
        </p:grpSpPr>
        <p:sp>
          <p:nvSpPr>
            <p:cNvPr name="Freeform 15" id="15"/>
            <p:cNvSpPr/>
            <p:nvPr/>
          </p:nvSpPr>
          <p:spPr>
            <a:xfrm flipH="false" flipV="false" rot="0">
              <a:off x="0" y="0"/>
              <a:ext cx="1003457" cy="309541"/>
            </a:xfrm>
            <a:custGeom>
              <a:avLst/>
              <a:gdLst/>
              <a:ahLst/>
              <a:cxnLst/>
              <a:rect r="r" b="b" t="t" l="l"/>
              <a:pathLst>
                <a:path h="309541" w="1003457">
                  <a:moveTo>
                    <a:pt x="0" y="0"/>
                  </a:moveTo>
                  <a:lnTo>
                    <a:pt x="1003457" y="0"/>
                  </a:lnTo>
                  <a:lnTo>
                    <a:pt x="1003457" y="309541"/>
                  </a:lnTo>
                  <a:lnTo>
                    <a:pt x="0" y="309541"/>
                  </a:lnTo>
                  <a:close/>
                </a:path>
              </a:pathLst>
            </a:custGeom>
            <a:gradFill rotWithShape="true">
              <a:gsLst>
                <a:gs pos="0">
                  <a:srgbClr val="FF5757">
                    <a:alpha val="100000"/>
                  </a:srgbClr>
                </a:gs>
                <a:gs pos="100000">
                  <a:srgbClr val="8C52FF">
                    <a:alpha val="100000"/>
                  </a:srgbClr>
                </a:gs>
              </a:gsLst>
              <a:lin ang="0"/>
            </a:gradFill>
          </p:spPr>
        </p:sp>
        <p:sp>
          <p:nvSpPr>
            <p:cNvPr name="TextBox 16" id="16"/>
            <p:cNvSpPr txBox="true"/>
            <p:nvPr/>
          </p:nvSpPr>
          <p:spPr>
            <a:xfrm>
              <a:off x="0" y="-38100"/>
              <a:ext cx="1003457" cy="347641"/>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Creating the User-item Matrix </a:t>
              </a:r>
            </a:p>
          </p:txBody>
        </p:sp>
      </p:grpSp>
      <p:grpSp>
        <p:nvGrpSpPr>
          <p:cNvPr name="Group 17" id="17"/>
          <p:cNvGrpSpPr/>
          <p:nvPr/>
        </p:nvGrpSpPr>
        <p:grpSpPr>
          <a:xfrm rot="0">
            <a:off x="9347063" y="3968658"/>
            <a:ext cx="3848100" cy="1714500"/>
            <a:chOff x="0" y="0"/>
            <a:chExt cx="1013491" cy="451556"/>
          </a:xfrm>
        </p:grpSpPr>
        <p:sp>
          <p:nvSpPr>
            <p:cNvPr name="Freeform 18" id="18"/>
            <p:cNvSpPr/>
            <p:nvPr/>
          </p:nvSpPr>
          <p:spPr>
            <a:xfrm flipH="false" flipV="false" rot="0">
              <a:off x="0" y="0"/>
              <a:ext cx="1013491" cy="451556"/>
            </a:xfrm>
            <a:custGeom>
              <a:avLst/>
              <a:gdLst/>
              <a:ahLst/>
              <a:cxnLst/>
              <a:rect r="r" b="b" t="t" l="l"/>
              <a:pathLst>
                <a:path h="451556" w="1013491">
                  <a:moveTo>
                    <a:pt x="0" y="0"/>
                  </a:moveTo>
                  <a:lnTo>
                    <a:pt x="1013491" y="0"/>
                  </a:lnTo>
                  <a:lnTo>
                    <a:pt x="1013491" y="451556"/>
                  </a:lnTo>
                  <a:lnTo>
                    <a:pt x="0" y="451556"/>
                  </a:lnTo>
                  <a:close/>
                </a:path>
              </a:pathLst>
            </a:custGeom>
            <a:gradFill rotWithShape="true">
              <a:gsLst>
                <a:gs pos="0">
                  <a:srgbClr val="FF5757">
                    <a:alpha val="100000"/>
                  </a:srgbClr>
                </a:gs>
                <a:gs pos="100000">
                  <a:srgbClr val="8C52FF">
                    <a:alpha val="100000"/>
                  </a:srgbClr>
                </a:gs>
              </a:gsLst>
              <a:lin ang="0"/>
            </a:gradFill>
          </p:spPr>
        </p:sp>
        <p:sp>
          <p:nvSpPr>
            <p:cNvPr name="TextBox 19" id="19"/>
            <p:cNvSpPr txBox="true"/>
            <p:nvPr/>
          </p:nvSpPr>
          <p:spPr>
            <a:xfrm>
              <a:off x="0" y="-38100"/>
              <a:ext cx="1013491" cy="489656"/>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Dimension Reduction using SVD</a:t>
              </a:r>
            </a:p>
          </p:txBody>
        </p:sp>
      </p:grpSp>
      <p:grpSp>
        <p:nvGrpSpPr>
          <p:cNvPr name="Group 20" id="20"/>
          <p:cNvGrpSpPr/>
          <p:nvPr/>
        </p:nvGrpSpPr>
        <p:grpSpPr>
          <a:xfrm rot="0">
            <a:off x="4665542" y="4061587"/>
            <a:ext cx="3810000" cy="1621571"/>
            <a:chOff x="0" y="0"/>
            <a:chExt cx="1003457" cy="427080"/>
          </a:xfrm>
        </p:grpSpPr>
        <p:sp>
          <p:nvSpPr>
            <p:cNvPr name="Freeform 21" id="21"/>
            <p:cNvSpPr/>
            <p:nvPr/>
          </p:nvSpPr>
          <p:spPr>
            <a:xfrm flipH="false" flipV="false" rot="0">
              <a:off x="0" y="0"/>
              <a:ext cx="1003457" cy="427080"/>
            </a:xfrm>
            <a:custGeom>
              <a:avLst/>
              <a:gdLst/>
              <a:ahLst/>
              <a:cxnLst/>
              <a:rect r="r" b="b" t="t" l="l"/>
              <a:pathLst>
                <a:path h="427080" w="1003457">
                  <a:moveTo>
                    <a:pt x="0" y="0"/>
                  </a:moveTo>
                  <a:lnTo>
                    <a:pt x="1003457" y="0"/>
                  </a:lnTo>
                  <a:lnTo>
                    <a:pt x="1003457" y="427080"/>
                  </a:lnTo>
                  <a:lnTo>
                    <a:pt x="0" y="427080"/>
                  </a:lnTo>
                  <a:close/>
                </a:path>
              </a:pathLst>
            </a:custGeom>
            <a:gradFill rotWithShape="true">
              <a:gsLst>
                <a:gs pos="0">
                  <a:srgbClr val="FF5757">
                    <a:alpha val="100000"/>
                  </a:srgbClr>
                </a:gs>
                <a:gs pos="100000">
                  <a:srgbClr val="8C52FF">
                    <a:alpha val="100000"/>
                  </a:srgbClr>
                </a:gs>
              </a:gsLst>
              <a:lin ang="0"/>
            </a:gradFill>
          </p:spPr>
        </p:sp>
        <p:sp>
          <p:nvSpPr>
            <p:cNvPr name="TextBox 22" id="22"/>
            <p:cNvSpPr txBox="true"/>
            <p:nvPr/>
          </p:nvSpPr>
          <p:spPr>
            <a:xfrm>
              <a:off x="0" y="-38100"/>
              <a:ext cx="1003457" cy="465180"/>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Finding Similarities using Cosine Similarity</a:t>
              </a:r>
            </a:p>
          </p:txBody>
        </p:sp>
      </p:grpSp>
      <p:grpSp>
        <p:nvGrpSpPr>
          <p:cNvPr name="Group 23" id="23"/>
          <p:cNvGrpSpPr/>
          <p:nvPr/>
        </p:nvGrpSpPr>
        <p:grpSpPr>
          <a:xfrm rot="0">
            <a:off x="945343" y="4460494"/>
            <a:ext cx="2764571" cy="935771"/>
            <a:chOff x="0" y="0"/>
            <a:chExt cx="728117" cy="246458"/>
          </a:xfrm>
        </p:grpSpPr>
        <p:sp>
          <p:nvSpPr>
            <p:cNvPr name="Freeform 24" id="24"/>
            <p:cNvSpPr/>
            <p:nvPr/>
          </p:nvSpPr>
          <p:spPr>
            <a:xfrm flipH="false" flipV="false" rot="0">
              <a:off x="0" y="0"/>
              <a:ext cx="728117" cy="246458"/>
            </a:xfrm>
            <a:custGeom>
              <a:avLst/>
              <a:gdLst/>
              <a:ahLst/>
              <a:cxnLst/>
              <a:rect r="r" b="b" t="t" l="l"/>
              <a:pathLst>
                <a:path h="246458" w="728117">
                  <a:moveTo>
                    <a:pt x="0" y="0"/>
                  </a:moveTo>
                  <a:lnTo>
                    <a:pt x="728117" y="0"/>
                  </a:lnTo>
                  <a:lnTo>
                    <a:pt x="728117" y="246458"/>
                  </a:lnTo>
                  <a:lnTo>
                    <a:pt x="0" y="246458"/>
                  </a:lnTo>
                  <a:close/>
                </a:path>
              </a:pathLst>
            </a:custGeom>
            <a:gradFill rotWithShape="true">
              <a:gsLst>
                <a:gs pos="0">
                  <a:srgbClr val="FF5757">
                    <a:alpha val="100000"/>
                  </a:srgbClr>
                </a:gs>
                <a:gs pos="100000">
                  <a:srgbClr val="8C52FF">
                    <a:alpha val="100000"/>
                  </a:srgbClr>
                </a:gs>
              </a:gsLst>
              <a:lin ang="0"/>
            </a:gradFill>
          </p:spPr>
        </p:sp>
        <p:sp>
          <p:nvSpPr>
            <p:cNvPr name="TextBox 25" id="25"/>
            <p:cNvSpPr txBox="true"/>
            <p:nvPr/>
          </p:nvSpPr>
          <p:spPr>
            <a:xfrm>
              <a:off x="0" y="-38100"/>
              <a:ext cx="728117" cy="284558"/>
            </a:xfrm>
            <a:prstGeom prst="rect">
              <a:avLst/>
            </a:prstGeom>
          </p:spPr>
          <p:txBody>
            <a:bodyPr anchor="ctr" rtlCol="false" tIns="50800" lIns="50800" bIns="50800" rIns="50800"/>
            <a:lstStyle/>
            <a:p>
              <a:pPr algn="ctr">
                <a:lnSpc>
                  <a:spcPts val="2800"/>
                </a:lnSpc>
              </a:pPr>
              <a:r>
                <a:rPr lang="en-US" sz="2000">
                  <a:solidFill>
                    <a:srgbClr val="000000"/>
                  </a:solidFill>
                  <a:latin typeface="Garet ExtraBold"/>
                </a:rPr>
                <a:t>Recommendation</a:t>
              </a:r>
            </a:p>
          </p:txBody>
        </p:sp>
      </p:grpSp>
      <p:sp>
        <p:nvSpPr>
          <p:cNvPr name="Freeform 26" id="26"/>
          <p:cNvSpPr/>
          <p:nvPr/>
        </p:nvSpPr>
        <p:spPr>
          <a:xfrm flipH="false" flipV="false" rot="2799059">
            <a:off x="15420887" y="3115338"/>
            <a:ext cx="1609594" cy="575430"/>
          </a:xfrm>
          <a:custGeom>
            <a:avLst/>
            <a:gdLst/>
            <a:ahLst/>
            <a:cxnLst/>
            <a:rect r="r" b="b" t="t" l="l"/>
            <a:pathLst>
              <a:path h="575430" w="1609594">
                <a:moveTo>
                  <a:pt x="0" y="0"/>
                </a:moveTo>
                <a:lnTo>
                  <a:pt x="1609594" y="0"/>
                </a:lnTo>
                <a:lnTo>
                  <a:pt x="1609594" y="575430"/>
                </a:lnTo>
                <a:lnTo>
                  <a:pt x="0" y="5754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3003947" y="2620317"/>
            <a:ext cx="836760" cy="381772"/>
          </a:xfrm>
          <a:custGeom>
            <a:avLst/>
            <a:gdLst/>
            <a:ahLst/>
            <a:cxnLst/>
            <a:rect r="r" b="b" t="t" l="l"/>
            <a:pathLst>
              <a:path h="381772" w="836760">
                <a:moveTo>
                  <a:pt x="0" y="0"/>
                </a:moveTo>
                <a:lnTo>
                  <a:pt x="836761" y="0"/>
                </a:lnTo>
                <a:lnTo>
                  <a:pt x="836761" y="381772"/>
                </a:lnTo>
                <a:lnTo>
                  <a:pt x="0" y="381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8" id="28"/>
          <p:cNvSpPr txBox="true"/>
          <p:nvPr/>
        </p:nvSpPr>
        <p:spPr>
          <a:xfrm rot="0">
            <a:off x="1028700" y="6415606"/>
            <a:ext cx="16514476" cy="2842694"/>
          </a:xfrm>
          <a:prstGeom prst="rect">
            <a:avLst/>
          </a:prstGeom>
        </p:spPr>
        <p:txBody>
          <a:bodyPr anchor="t" rtlCol="false" tIns="0" lIns="0" bIns="0" rIns="0">
            <a:spAutoFit/>
          </a:bodyPr>
          <a:lstStyle/>
          <a:p>
            <a:pPr algn="ctr">
              <a:lnSpc>
                <a:spcPts val="3161"/>
              </a:lnSpc>
              <a:spcBef>
                <a:spcPct val="0"/>
              </a:spcBef>
            </a:pPr>
            <a:r>
              <a:rPr lang="en-US" sz="2257">
                <a:solidFill>
                  <a:srgbClr val="FF3131"/>
                </a:solidFill>
                <a:latin typeface="Garet ExtraBold"/>
              </a:rPr>
              <a:t>Description of </a:t>
            </a:r>
            <a:r>
              <a:rPr lang="en-US" sz="2257">
                <a:solidFill>
                  <a:srgbClr val="FF3131"/>
                </a:solidFill>
                <a:latin typeface="Garet ExtraBold"/>
              </a:rPr>
              <a:t>Dining Persona:</a:t>
            </a:r>
          </a:p>
          <a:p>
            <a:pPr algn="ctr" marL="487482" indent="-243741" lvl="1">
              <a:lnSpc>
                <a:spcPts val="3161"/>
              </a:lnSpc>
              <a:spcBef>
                <a:spcPct val="0"/>
              </a:spcBef>
              <a:buAutoNum type="arabicPeriod" startAt="1"/>
            </a:pPr>
            <a:r>
              <a:rPr lang="en-US" sz="2257">
                <a:solidFill>
                  <a:srgbClr val="FF3131"/>
                </a:solidFill>
                <a:latin typeface="Garet ExtraBold"/>
              </a:rPr>
              <a:t>The Adventurous Foodie: </a:t>
            </a:r>
            <a:r>
              <a:rPr lang="en-US" sz="2257">
                <a:solidFill>
                  <a:srgbClr val="FFFFFF"/>
                </a:solidFill>
                <a:latin typeface="Garet ExtraBold"/>
              </a:rPr>
              <a:t>Always eager to explore new flavors and cuisines.</a:t>
            </a:r>
          </a:p>
          <a:p>
            <a:pPr algn="ctr" marL="487482" indent="-243741" lvl="1">
              <a:lnSpc>
                <a:spcPts val="3161"/>
              </a:lnSpc>
              <a:spcBef>
                <a:spcPct val="0"/>
              </a:spcBef>
              <a:buAutoNum type="arabicPeriod" startAt="1"/>
            </a:pPr>
            <a:r>
              <a:rPr lang="en-US" sz="2257">
                <a:solidFill>
                  <a:srgbClr val="FF3131"/>
                </a:solidFill>
                <a:latin typeface="Garet ExtraBold"/>
              </a:rPr>
              <a:t>The Comfort Food Connoisseur: </a:t>
            </a:r>
            <a:r>
              <a:rPr lang="en-US" sz="2257">
                <a:solidFill>
                  <a:srgbClr val="FFFFFF"/>
                </a:solidFill>
                <a:latin typeface="Garet ExtraBold"/>
              </a:rPr>
              <a:t>Prefers cozy settings and classic comfort dishes.</a:t>
            </a:r>
          </a:p>
          <a:p>
            <a:pPr algn="ctr" marL="487482" indent="-243741" lvl="1">
              <a:lnSpc>
                <a:spcPts val="3161"/>
              </a:lnSpc>
              <a:spcBef>
                <a:spcPct val="0"/>
              </a:spcBef>
              <a:buAutoNum type="arabicPeriod" startAt="1"/>
            </a:pPr>
            <a:r>
              <a:rPr lang="en-US" sz="2257">
                <a:solidFill>
                  <a:srgbClr val="FF3131"/>
                </a:solidFill>
                <a:latin typeface="Garet ExtraBold"/>
              </a:rPr>
              <a:t>The Health-Conscious Eater: </a:t>
            </a:r>
            <a:r>
              <a:rPr lang="en-US" sz="2257">
                <a:solidFill>
                  <a:srgbClr val="FFFFFF"/>
                </a:solidFill>
                <a:latin typeface="Garet ExtraBold"/>
              </a:rPr>
              <a:t>Prioritizes nutritious options and mindful dining experiences.</a:t>
            </a:r>
          </a:p>
          <a:p>
            <a:pPr algn="ctr" marL="487482" indent="-243741" lvl="1">
              <a:lnSpc>
                <a:spcPts val="3161"/>
              </a:lnSpc>
              <a:spcBef>
                <a:spcPct val="0"/>
              </a:spcBef>
              <a:buAutoNum type="arabicPeriod" startAt="1"/>
            </a:pPr>
            <a:r>
              <a:rPr lang="en-US" sz="2257">
                <a:solidFill>
                  <a:srgbClr val="FF3131"/>
                </a:solidFill>
                <a:latin typeface="Garet ExtraBold"/>
              </a:rPr>
              <a:t>The Culinary Explorer: </a:t>
            </a:r>
            <a:r>
              <a:rPr lang="en-US" sz="2257">
                <a:solidFill>
                  <a:srgbClr val="FFFFFF"/>
                </a:solidFill>
                <a:latin typeface="Garet ExtraBold"/>
              </a:rPr>
              <a:t>Enjoys experimenting with innovative flavors and techniques.</a:t>
            </a:r>
          </a:p>
          <a:p>
            <a:pPr algn="ctr" marL="487482" indent="-243741" lvl="1">
              <a:lnSpc>
                <a:spcPts val="3161"/>
              </a:lnSpc>
              <a:spcBef>
                <a:spcPct val="0"/>
              </a:spcBef>
              <a:buAutoNum type="arabicPeriod" startAt="1"/>
            </a:pPr>
            <a:r>
              <a:rPr lang="en-US" sz="2257">
                <a:solidFill>
                  <a:srgbClr val="FF3131"/>
                </a:solidFill>
                <a:latin typeface="Garet ExtraBold"/>
              </a:rPr>
              <a:t>The Social Foodie: </a:t>
            </a:r>
            <a:r>
              <a:rPr lang="en-US" sz="2257">
                <a:solidFill>
                  <a:srgbClr val="FFFFFF"/>
                </a:solidFill>
                <a:latin typeface="Garet ExtraBold"/>
              </a:rPr>
              <a:t>Thrives in lively atmospheres, connecting over great food."</a:t>
            </a:r>
          </a:p>
          <a:p>
            <a:pPr algn="ctr">
              <a:lnSpc>
                <a:spcPts val="3721"/>
              </a:lnSpc>
              <a:spcBef>
                <a:spcPct val="0"/>
              </a:spcBef>
            </a:pPr>
          </a:p>
        </p:txBody>
      </p:sp>
      <p:sp>
        <p:nvSpPr>
          <p:cNvPr name="TextBox 29" id="29"/>
          <p:cNvSpPr txBox="true"/>
          <p:nvPr/>
        </p:nvSpPr>
        <p:spPr>
          <a:xfrm rot="0">
            <a:off x="858726" y="363457"/>
            <a:ext cx="13268548" cy="920912"/>
          </a:xfrm>
          <a:prstGeom prst="rect">
            <a:avLst/>
          </a:prstGeom>
        </p:spPr>
        <p:txBody>
          <a:bodyPr anchor="t" rtlCol="false" tIns="0" lIns="0" bIns="0" rIns="0">
            <a:spAutoFit/>
          </a:bodyPr>
          <a:lstStyle/>
          <a:p>
            <a:pPr algn="ctr">
              <a:lnSpc>
                <a:spcPts val="7516"/>
              </a:lnSpc>
              <a:spcBef>
                <a:spcPct val="0"/>
              </a:spcBef>
            </a:pPr>
            <a:r>
              <a:rPr lang="en-US" sz="5368">
                <a:solidFill>
                  <a:srgbClr val="FFFFFF"/>
                </a:solidFill>
                <a:latin typeface="Garet ExtraBold"/>
              </a:rPr>
              <a:t>Personality Based Recommendation</a:t>
            </a:r>
          </a:p>
        </p:txBody>
      </p:sp>
      <p:sp>
        <p:nvSpPr>
          <p:cNvPr name="Freeform 30" id="30"/>
          <p:cNvSpPr/>
          <p:nvPr/>
        </p:nvSpPr>
        <p:spPr>
          <a:xfrm flipH="false" flipV="false" rot="0">
            <a:off x="6041023" y="2620317"/>
            <a:ext cx="836760" cy="381772"/>
          </a:xfrm>
          <a:custGeom>
            <a:avLst/>
            <a:gdLst/>
            <a:ahLst/>
            <a:cxnLst/>
            <a:rect r="r" b="b" t="t" l="l"/>
            <a:pathLst>
              <a:path h="381772" w="836760">
                <a:moveTo>
                  <a:pt x="0" y="0"/>
                </a:moveTo>
                <a:lnTo>
                  <a:pt x="836760" y="0"/>
                </a:lnTo>
                <a:lnTo>
                  <a:pt x="836760" y="381772"/>
                </a:lnTo>
                <a:lnTo>
                  <a:pt x="0" y="381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1" id="31"/>
          <p:cNvSpPr/>
          <p:nvPr/>
        </p:nvSpPr>
        <p:spPr>
          <a:xfrm flipH="false" flipV="false" rot="0">
            <a:off x="11246583" y="2620317"/>
            <a:ext cx="836760" cy="381772"/>
          </a:xfrm>
          <a:custGeom>
            <a:avLst/>
            <a:gdLst/>
            <a:ahLst/>
            <a:cxnLst/>
            <a:rect r="r" b="b" t="t" l="l"/>
            <a:pathLst>
              <a:path h="381772" w="836760">
                <a:moveTo>
                  <a:pt x="0" y="0"/>
                </a:moveTo>
                <a:lnTo>
                  <a:pt x="836761" y="0"/>
                </a:lnTo>
                <a:lnTo>
                  <a:pt x="836761" y="381772"/>
                </a:lnTo>
                <a:lnTo>
                  <a:pt x="0" y="381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2" id="32"/>
          <p:cNvSpPr/>
          <p:nvPr/>
        </p:nvSpPr>
        <p:spPr>
          <a:xfrm flipH="false" flipV="false" rot="-10800000">
            <a:off x="13214213" y="4674945"/>
            <a:ext cx="865436" cy="394855"/>
          </a:xfrm>
          <a:custGeom>
            <a:avLst/>
            <a:gdLst/>
            <a:ahLst/>
            <a:cxnLst/>
            <a:rect r="r" b="b" t="t" l="l"/>
            <a:pathLst>
              <a:path h="394855" w="865436">
                <a:moveTo>
                  <a:pt x="0" y="0"/>
                </a:moveTo>
                <a:lnTo>
                  <a:pt x="865436" y="0"/>
                </a:lnTo>
                <a:lnTo>
                  <a:pt x="865436" y="394855"/>
                </a:lnTo>
                <a:lnTo>
                  <a:pt x="0" y="3948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false" flipV="false" rot="-10800000">
            <a:off x="8492922" y="4635022"/>
            <a:ext cx="836760" cy="381772"/>
          </a:xfrm>
          <a:custGeom>
            <a:avLst/>
            <a:gdLst/>
            <a:ahLst/>
            <a:cxnLst/>
            <a:rect r="r" b="b" t="t" l="l"/>
            <a:pathLst>
              <a:path h="381772" w="836760">
                <a:moveTo>
                  <a:pt x="0" y="0"/>
                </a:moveTo>
                <a:lnTo>
                  <a:pt x="836760" y="0"/>
                </a:lnTo>
                <a:lnTo>
                  <a:pt x="836760" y="381772"/>
                </a:lnTo>
                <a:lnTo>
                  <a:pt x="0" y="381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4" id="34"/>
          <p:cNvSpPr/>
          <p:nvPr/>
        </p:nvSpPr>
        <p:spPr>
          <a:xfrm flipH="false" flipV="false" rot="-10800000">
            <a:off x="3757539" y="4635022"/>
            <a:ext cx="836760" cy="381772"/>
          </a:xfrm>
          <a:custGeom>
            <a:avLst/>
            <a:gdLst/>
            <a:ahLst/>
            <a:cxnLst/>
            <a:rect r="r" b="b" t="t" l="l"/>
            <a:pathLst>
              <a:path h="381772" w="836760">
                <a:moveTo>
                  <a:pt x="0" y="0"/>
                </a:moveTo>
                <a:lnTo>
                  <a:pt x="836760" y="0"/>
                </a:lnTo>
                <a:lnTo>
                  <a:pt x="836760" y="381772"/>
                </a:lnTo>
                <a:lnTo>
                  <a:pt x="0" y="3817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606487" y="1757158"/>
            <a:ext cx="8171429" cy="3129005"/>
          </a:xfrm>
          <a:custGeom>
            <a:avLst/>
            <a:gdLst/>
            <a:ahLst/>
            <a:cxnLst/>
            <a:rect r="r" b="b" t="t" l="l"/>
            <a:pathLst>
              <a:path h="3129005" w="8171429">
                <a:moveTo>
                  <a:pt x="0" y="0"/>
                </a:moveTo>
                <a:lnTo>
                  <a:pt x="8171429" y="0"/>
                </a:lnTo>
                <a:lnTo>
                  <a:pt x="8171429" y="3129005"/>
                </a:lnTo>
                <a:lnTo>
                  <a:pt x="0" y="3129005"/>
                </a:lnTo>
                <a:lnTo>
                  <a:pt x="0" y="0"/>
                </a:lnTo>
                <a:close/>
              </a:path>
            </a:pathLst>
          </a:custGeom>
          <a:blipFill>
            <a:blip r:embed="rId2"/>
            <a:stretch>
              <a:fillRect l="0" t="0" r="0" b="0"/>
            </a:stretch>
          </a:blipFill>
        </p:spPr>
      </p:sp>
      <p:sp>
        <p:nvSpPr>
          <p:cNvPr name="Freeform 3" id="3"/>
          <p:cNvSpPr/>
          <p:nvPr/>
        </p:nvSpPr>
        <p:spPr>
          <a:xfrm flipH="false" flipV="false" rot="0">
            <a:off x="606487" y="5715000"/>
            <a:ext cx="8171429" cy="3190785"/>
          </a:xfrm>
          <a:custGeom>
            <a:avLst/>
            <a:gdLst/>
            <a:ahLst/>
            <a:cxnLst/>
            <a:rect r="r" b="b" t="t" l="l"/>
            <a:pathLst>
              <a:path h="3190785" w="8171429">
                <a:moveTo>
                  <a:pt x="0" y="0"/>
                </a:moveTo>
                <a:lnTo>
                  <a:pt x="8171429" y="0"/>
                </a:lnTo>
                <a:lnTo>
                  <a:pt x="8171429" y="3190785"/>
                </a:lnTo>
                <a:lnTo>
                  <a:pt x="0" y="3190785"/>
                </a:lnTo>
                <a:lnTo>
                  <a:pt x="0" y="0"/>
                </a:lnTo>
                <a:close/>
              </a:path>
            </a:pathLst>
          </a:custGeom>
          <a:blipFill>
            <a:blip r:embed="rId3"/>
            <a:stretch>
              <a:fillRect l="0" t="0" r="0" b="0"/>
            </a:stretch>
          </a:blipFill>
        </p:spPr>
      </p:sp>
      <p:sp>
        <p:nvSpPr>
          <p:cNvPr name="Freeform 4" id="4"/>
          <p:cNvSpPr/>
          <p:nvPr/>
        </p:nvSpPr>
        <p:spPr>
          <a:xfrm flipH="false" flipV="false" rot="0">
            <a:off x="9896565" y="1757158"/>
            <a:ext cx="8072403" cy="3129005"/>
          </a:xfrm>
          <a:custGeom>
            <a:avLst/>
            <a:gdLst/>
            <a:ahLst/>
            <a:cxnLst/>
            <a:rect r="r" b="b" t="t" l="l"/>
            <a:pathLst>
              <a:path h="3129005" w="8072403">
                <a:moveTo>
                  <a:pt x="0" y="0"/>
                </a:moveTo>
                <a:lnTo>
                  <a:pt x="8072403" y="0"/>
                </a:lnTo>
                <a:lnTo>
                  <a:pt x="8072403" y="3129005"/>
                </a:lnTo>
                <a:lnTo>
                  <a:pt x="0" y="3129005"/>
                </a:lnTo>
                <a:lnTo>
                  <a:pt x="0" y="0"/>
                </a:lnTo>
                <a:close/>
              </a:path>
            </a:pathLst>
          </a:custGeom>
          <a:blipFill>
            <a:blip r:embed="rId4"/>
            <a:stretch>
              <a:fillRect l="0" t="-1483" r="0" b="0"/>
            </a:stretch>
          </a:blipFill>
        </p:spPr>
      </p:sp>
      <p:sp>
        <p:nvSpPr>
          <p:cNvPr name="Freeform 5" id="5"/>
          <p:cNvSpPr/>
          <p:nvPr/>
        </p:nvSpPr>
        <p:spPr>
          <a:xfrm flipH="false" flipV="false" rot="0">
            <a:off x="9896565" y="5682281"/>
            <a:ext cx="7954005" cy="3223504"/>
          </a:xfrm>
          <a:custGeom>
            <a:avLst/>
            <a:gdLst/>
            <a:ahLst/>
            <a:cxnLst/>
            <a:rect r="r" b="b" t="t" l="l"/>
            <a:pathLst>
              <a:path h="3223504" w="7954005">
                <a:moveTo>
                  <a:pt x="0" y="0"/>
                </a:moveTo>
                <a:lnTo>
                  <a:pt x="7954005" y="0"/>
                </a:lnTo>
                <a:lnTo>
                  <a:pt x="7954005" y="3223504"/>
                </a:lnTo>
                <a:lnTo>
                  <a:pt x="0" y="3223504"/>
                </a:lnTo>
                <a:lnTo>
                  <a:pt x="0" y="0"/>
                </a:lnTo>
                <a:close/>
              </a:path>
            </a:pathLst>
          </a:custGeom>
          <a:blipFill>
            <a:blip r:embed="rId5"/>
            <a:stretch>
              <a:fillRect l="0" t="0" r="0" b="0"/>
            </a:stretch>
          </a:blipFill>
        </p:spPr>
      </p:sp>
      <p:sp>
        <p:nvSpPr>
          <p:cNvPr name="TextBox 6" id="6"/>
          <p:cNvSpPr txBox="true"/>
          <p:nvPr/>
        </p:nvSpPr>
        <p:spPr>
          <a:xfrm rot="0">
            <a:off x="606487" y="261857"/>
            <a:ext cx="2698626" cy="920912"/>
          </a:xfrm>
          <a:prstGeom prst="rect">
            <a:avLst/>
          </a:prstGeom>
        </p:spPr>
        <p:txBody>
          <a:bodyPr anchor="t" rtlCol="false" tIns="0" lIns="0" bIns="0" rIns="0">
            <a:spAutoFit/>
          </a:bodyPr>
          <a:lstStyle/>
          <a:p>
            <a:pPr algn="ctr">
              <a:lnSpc>
                <a:spcPts val="7516"/>
              </a:lnSpc>
              <a:spcBef>
                <a:spcPct val="0"/>
              </a:spcBef>
            </a:pPr>
            <a:r>
              <a:rPr lang="en-US" sz="5368">
                <a:solidFill>
                  <a:srgbClr val="FFFFFF"/>
                </a:solidFill>
                <a:latin typeface="Garet ExtraBold"/>
              </a:rPr>
              <a:t>Results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4091537" y="103033"/>
            <a:ext cx="8831213" cy="10080935"/>
          </a:xfrm>
          <a:custGeom>
            <a:avLst/>
            <a:gdLst/>
            <a:ahLst/>
            <a:cxnLst/>
            <a:rect r="r" b="b" t="t" l="l"/>
            <a:pathLst>
              <a:path h="10080935" w="8831213">
                <a:moveTo>
                  <a:pt x="0" y="0"/>
                </a:moveTo>
                <a:lnTo>
                  <a:pt x="8831213" y="0"/>
                </a:lnTo>
                <a:lnTo>
                  <a:pt x="8831213" y="10080934"/>
                </a:lnTo>
                <a:lnTo>
                  <a:pt x="0" y="10080934"/>
                </a:lnTo>
                <a:lnTo>
                  <a:pt x="0" y="0"/>
                </a:lnTo>
                <a:close/>
              </a:path>
            </a:pathLst>
          </a:custGeom>
          <a:blipFill>
            <a:blip r:embed="rId2"/>
            <a:stretch>
              <a:fillRect l="0" t="-6684" r="0" b="-6684"/>
            </a:stretch>
          </a:blipFill>
        </p:spPr>
      </p:sp>
    </p:spTree>
  </p:cSld>
  <p:clrMapOvr>
    <a:masterClrMapping/>
  </p:clrMapOvr>
</p:sld>
</file>

<file path=ppt/slides/slide15.xml><?xml version="1.0" encoding="utf-8"?>
<p:sld xmlns:p="http://schemas.openxmlformats.org/presentationml/2006/main" xmlns:a="http://schemas.openxmlformats.org/drawingml/2006/main">
  <p:cSld>
    <p:bg>
      <p:bgPr>
        <a:solidFill>
          <a:srgbClr val="191818"/>
        </a:solidFill>
      </p:bgPr>
    </p:bg>
    <p:spTree>
      <p:nvGrpSpPr>
        <p:cNvPr id="1" name=""/>
        <p:cNvGrpSpPr/>
        <p:nvPr/>
      </p:nvGrpSpPr>
      <p:grpSpPr>
        <a:xfrm>
          <a:off x="0" y="0"/>
          <a:ext cx="0" cy="0"/>
          <a:chOff x="0" y="0"/>
          <a:chExt cx="0" cy="0"/>
        </a:xfrm>
      </p:grpSpPr>
      <p:sp>
        <p:nvSpPr>
          <p:cNvPr name="TextBox 2" id="2"/>
          <p:cNvSpPr txBox="true"/>
          <p:nvPr/>
        </p:nvSpPr>
        <p:spPr>
          <a:xfrm rot="0">
            <a:off x="6888646" y="4711382"/>
            <a:ext cx="3799508" cy="778512"/>
          </a:xfrm>
          <a:prstGeom prst="rect">
            <a:avLst/>
          </a:prstGeom>
        </p:spPr>
        <p:txBody>
          <a:bodyPr anchor="t" rtlCol="false" tIns="0" lIns="0" bIns="0" rIns="0">
            <a:spAutoFit/>
          </a:bodyPr>
          <a:lstStyle/>
          <a:p>
            <a:pPr algn="ctr">
              <a:lnSpc>
                <a:spcPts val="6439"/>
              </a:lnSpc>
              <a:spcBef>
                <a:spcPct val="0"/>
              </a:spcBef>
            </a:pPr>
            <a:r>
              <a:rPr lang="en-US" sz="4599">
                <a:solidFill>
                  <a:srgbClr val="FFFFFF"/>
                </a:solidFill>
                <a:latin typeface="Garet ExtraBold"/>
              </a:rPr>
              <a:t>THANK YOU </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191818"/>
        </a:solidFill>
      </p:bgPr>
    </p:bg>
    <p:spTree>
      <p:nvGrpSpPr>
        <p:cNvPr id="1" name=""/>
        <p:cNvGrpSpPr/>
        <p:nvPr/>
      </p:nvGrpSpPr>
      <p:grpSpPr>
        <a:xfrm>
          <a:off x="0" y="0"/>
          <a:ext cx="0" cy="0"/>
          <a:chOff x="0" y="0"/>
          <a:chExt cx="0" cy="0"/>
        </a:xfrm>
      </p:grpSpPr>
      <p:sp>
        <p:nvSpPr>
          <p:cNvPr name="TextBox 2" id="2"/>
          <p:cNvSpPr txBox="true"/>
          <p:nvPr/>
        </p:nvSpPr>
        <p:spPr>
          <a:xfrm rot="0">
            <a:off x="5609957" y="199222"/>
            <a:ext cx="6615351" cy="829478"/>
          </a:xfrm>
          <a:prstGeom prst="rect">
            <a:avLst/>
          </a:prstGeom>
        </p:spPr>
        <p:txBody>
          <a:bodyPr anchor="t" rtlCol="false" tIns="0" lIns="0" bIns="0" rIns="0">
            <a:spAutoFit/>
          </a:bodyPr>
          <a:lstStyle/>
          <a:p>
            <a:pPr algn="ctr">
              <a:lnSpc>
                <a:spcPts val="6780"/>
              </a:lnSpc>
              <a:spcBef>
                <a:spcPct val="0"/>
              </a:spcBef>
            </a:pPr>
            <a:r>
              <a:rPr lang="en-US" sz="4843">
                <a:solidFill>
                  <a:srgbClr val="FFFFFF"/>
                </a:solidFill>
                <a:latin typeface="Garet ExtraBold"/>
              </a:rPr>
              <a:t>Problem Statement </a:t>
            </a:r>
          </a:p>
        </p:txBody>
      </p:sp>
      <p:sp>
        <p:nvSpPr>
          <p:cNvPr name="TextBox 3" id="3"/>
          <p:cNvSpPr txBox="true"/>
          <p:nvPr/>
        </p:nvSpPr>
        <p:spPr>
          <a:xfrm rot="0">
            <a:off x="436992" y="2606695"/>
            <a:ext cx="17414017" cy="5591653"/>
          </a:xfrm>
          <a:prstGeom prst="rect">
            <a:avLst/>
          </a:prstGeom>
        </p:spPr>
        <p:txBody>
          <a:bodyPr anchor="t" rtlCol="false" tIns="0" lIns="0" bIns="0" rIns="0">
            <a:spAutoFit/>
          </a:bodyPr>
          <a:lstStyle/>
          <a:p>
            <a:pPr algn="just">
              <a:lnSpc>
                <a:spcPts val="6273"/>
              </a:lnSpc>
              <a:spcBef>
                <a:spcPct val="0"/>
              </a:spcBef>
            </a:pPr>
            <a:r>
              <a:rPr lang="en-US" sz="4481">
                <a:solidFill>
                  <a:srgbClr val="FFFFFF"/>
                </a:solidFill>
                <a:latin typeface="Times New Roman"/>
              </a:rPr>
              <a:t>With the rising demand in the food industry, we aim to analyze a customer dataset comprising restaurants visited, reviews submitted, and ratings provided. Our goal is to develop a robust recommendation system leveraging this dataset. By understanding user preferences based on their history of likes, reviews, and ratings, we intend to recommend new restaurants that align with their tastes and enhance their dining experiences.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191818"/>
        </a:solidFill>
      </p:bgPr>
    </p:bg>
    <p:spTree>
      <p:nvGrpSpPr>
        <p:cNvPr id="1" name=""/>
        <p:cNvGrpSpPr/>
        <p:nvPr/>
      </p:nvGrpSpPr>
      <p:grpSpPr>
        <a:xfrm>
          <a:off x="0" y="0"/>
          <a:ext cx="0" cy="0"/>
          <a:chOff x="0" y="0"/>
          <a:chExt cx="0" cy="0"/>
        </a:xfrm>
      </p:grpSpPr>
      <p:sp>
        <p:nvSpPr>
          <p:cNvPr name="TextBox 2" id="2"/>
          <p:cNvSpPr txBox="true"/>
          <p:nvPr/>
        </p:nvSpPr>
        <p:spPr>
          <a:xfrm rot="0">
            <a:off x="5992624" y="107788"/>
            <a:ext cx="5749409" cy="920912"/>
          </a:xfrm>
          <a:prstGeom prst="rect">
            <a:avLst/>
          </a:prstGeom>
        </p:spPr>
        <p:txBody>
          <a:bodyPr anchor="t" rtlCol="false" tIns="0" lIns="0" bIns="0" rIns="0">
            <a:spAutoFit/>
          </a:bodyPr>
          <a:lstStyle/>
          <a:p>
            <a:pPr algn="ctr">
              <a:lnSpc>
                <a:spcPts val="7516"/>
              </a:lnSpc>
              <a:spcBef>
                <a:spcPct val="0"/>
              </a:spcBef>
            </a:pPr>
            <a:r>
              <a:rPr lang="en-US" sz="5368">
                <a:solidFill>
                  <a:srgbClr val="FFFFFF"/>
                </a:solidFill>
                <a:latin typeface="Garet ExtraBold"/>
              </a:rPr>
              <a:t>Dataset Review</a:t>
            </a:r>
          </a:p>
        </p:txBody>
      </p:sp>
      <p:sp>
        <p:nvSpPr>
          <p:cNvPr name="TextBox 3" id="3"/>
          <p:cNvSpPr txBox="true"/>
          <p:nvPr/>
        </p:nvSpPr>
        <p:spPr>
          <a:xfrm rot="0">
            <a:off x="113184" y="1991818"/>
            <a:ext cx="18061632" cy="6899223"/>
          </a:xfrm>
          <a:prstGeom prst="rect">
            <a:avLst/>
          </a:prstGeom>
        </p:spPr>
        <p:txBody>
          <a:bodyPr anchor="t" rtlCol="false" tIns="0" lIns="0" bIns="0" rIns="0">
            <a:spAutoFit/>
          </a:bodyPr>
          <a:lstStyle/>
          <a:p>
            <a:pPr>
              <a:lnSpc>
                <a:spcPts val="4552"/>
              </a:lnSpc>
            </a:pPr>
            <a:r>
              <a:rPr lang="en-US" sz="3252">
                <a:solidFill>
                  <a:srgbClr val="FFFFFF"/>
                </a:solidFill>
                <a:latin typeface="Times New Roman"/>
              </a:rPr>
              <a:t>The Yelp dataset comprises essential information about businesses and users within the Yelp platform. It consists of several distinct files, each providing specific details:</a:t>
            </a:r>
          </a:p>
          <a:p>
            <a:pPr>
              <a:lnSpc>
                <a:spcPts val="4552"/>
              </a:lnSpc>
            </a:pPr>
          </a:p>
          <a:p>
            <a:pPr>
              <a:lnSpc>
                <a:spcPts val="4552"/>
              </a:lnSpc>
            </a:pPr>
            <a:r>
              <a:rPr lang="en-US" sz="3252">
                <a:solidFill>
                  <a:srgbClr val="FFFFFF"/>
                </a:solidFill>
                <a:latin typeface="Times New Roman"/>
              </a:rPr>
              <a:t>1. Business.json : Contains comprehensive business details such as business ID, name, address, location coordinates, star ratings, review counts, categories, and more. </a:t>
            </a:r>
          </a:p>
          <a:p>
            <a:pPr>
              <a:lnSpc>
                <a:spcPts val="4552"/>
              </a:lnSpc>
            </a:pPr>
          </a:p>
          <a:p>
            <a:pPr>
              <a:lnSpc>
                <a:spcPts val="4552"/>
              </a:lnSpc>
            </a:pPr>
            <a:r>
              <a:rPr lang="en-US" sz="3252">
                <a:solidFill>
                  <a:srgbClr val="FFFFFF"/>
                </a:solidFill>
                <a:latin typeface="Times New Roman"/>
              </a:rPr>
              <a:t>2. Review.json: Provides data on individual reviews, including review ID, user ID, business ID, star ratings, and the review text itself. It contains 95013 records and 6 Features.</a:t>
            </a:r>
          </a:p>
          <a:p>
            <a:pPr>
              <a:lnSpc>
                <a:spcPts val="4552"/>
              </a:lnSpc>
            </a:pPr>
          </a:p>
          <a:p>
            <a:pPr>
              <a:lnSpc>
                <a:spcPts val="4552"/>
              </a:lnSpc>
            </a:pPr>
            <a:r>
              <a:rPr lang="en-US" sz="3252">
                <a:solidFill>
                  <a:srgbClr val="FFFFFF"/>
                </a:solidFill>
                <a:latin typeface="Times New Roman"/>
              </a:rPr>
              <a:t>3. User.json: Includes user profiles with details such as user ID, name, review count, and average rating.</a:t>
            </a:r>
          </a:p>
          <a:p>
            <a:pPr>
              <a:lnSpc>
                <a:spcPts val="4552"/>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428038" y="2928560"/>
            <a:ext cx="17487637" cy="5344429"/>
          </a:xfrm>
          <a:custGeom>
            <a:avLst/>
            <a:gdLst/>
            <a:ahLst/>
            <a:cxnLst/>
            <a:rect r="r" b="b" t="t" l="l"/>
            <a:pathLst>
              <a:path h="5344429" w="17487637">
                <a:moveTo>
                  <a:pt x="0" y="0"/>
                </a:moveTo>
                <a:lnTo>
                  <a:pt x="17487636" y="0"/>
                </a:lnTo>
                <a:lnTo>
                  <a:pt x="17487636" y="5344429"/>
                </a:lnTo>
                <a:lnTo>
                  <a:pt x="0" y="5344429"/>
                </a:lnTo>
                <a:lnTo>
                  <a:pt x="0" y="0"/>
                </a:lnTo>
                <a:close/>
              </a:path>
            </a:pathLst>
          </a:custGeom>
          <a:blipFill>
            <a:blip r:embed="rId2"/>
            <a:stretch>
              <a:fillRect l="0" t="-1328" r="0" b="-1328"/>
            </a:stretch>
          </a:blipFill>
        </p:spPr>
      </p:sp>
      <p:sp>
        <p:nvSpPr>
          <p:cNvPr name="TextBox 3" id="3"/>
          <p:cNvSpPr txBox="true"/>
          <p:nvPr/>
        </p:nvSpPr>
        <p:spPr>
          <a:xfrm rot="0">
            <a:off x="6395914" y="539586"/>
            <a:ext cx="4747022" cy="2388973"/>
          </a:xfrm>
          <a:prstGeom prst="rect">
            <a:avLst/>
          </a:prstGeom>
        </p:spPr>
        <p:txBody>
          <a:bodyPr anchor="t" rtlCol="false" tIns="0" lIns="0" bIns="0" rIns="0">
            <a:spAutoFit/>
          </a:bodyPr>
          <a:lstStyle/>
          <a:p>
            <a:pPr algn="ctr">
              <a:lnSpc>
                <a:spcPts val="9549"/>
              </a:lnSpc>
            </a:pPr>
            <a:r>
              <a:rPr lang="en-US" sz="6820">
                <a:solidFill>
                  <a:srgbClr val="FFFFFF"/>
                </a:solidFill>
                <a:latin typeface="Garet ExtraBold"/>
              </a:rPr>
              <a:t>Flowchart</a:t>
            </a:r>
          </a:p>
          <a:p>
            <a:pPr algn="ctr">
              <a:lnSpc>
                <a:spcPts val="954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529703" y="1764124"/>
            <a:ext cx="6560615" cy="5637359"/>
          </a:xfrm>
          <a:custGeom>
            <a:avLst/>
            <a:gdLst/>
            <a:ahLst/>
            <a:cxnLst/>
            <a:rect r="r" b="b" t="t" l="l"/>
            <a:pathLst>
              <a:path h="5637359" w="6560615">
                <a:moveTo>
                  <a:pt x="0" y="0"/>
                </a:moveTo>
                <a:lnTo>
                  <a:pt x="6560615" y="0"/>
                </a:lnTo>
                <a:lnTo>
                  <a:pt x="6560615" y="5637359"/>
                </a:lnTo>
                <a:lnTo>
                  <a:pt x="0" y="5637359"/>
                </a:lnTo>
                <a:lnTo>
                  <a:pt x="0" y="0"/>
                </a:lnTo>
                <a:close/>
              </a:path>
            </a:pathLst>
          </a:custGeom>
          <a:blipFill>
            <a:blip r:embed="rId2"/>
            <a:stretch>
              <a:fillRect l="0" t="-1912" r="0" b="-1912"/>
            </a:stretch>
          </a:blipFill>
        </p:spPr>
      </p:sp>
      <p:sp>
        <p:nvSpPr>
          <p:cNvPr name="TextBox 3" id="3"/>
          <p:cNvSpPr txBox="true"/>
          <p:nvPr/>
        </p:nvSpPr>
        <p:spPr>
          <a:xfrm rot="0">
            <a:off x="7854880" y="-152400"/>
            <a:ext cx="2125504" cy="1335335"/>
          </a:xfrm>
          <a:prstGeom prst="rect">
            <a:avLst/>
          </a:prstGeom>
        </p:spPr>
        <p:txBody>
          <a:bodyPr anchor="t" rtlCol="false" tIns="0" lIns="0" bIns="0" rIns="0">
            <a:spAutoFit/>
          </a:bodyPr>
          <a:lstStyle/>
          <a:p>
            <a:pPr algn="ctr">
              <a:lnSpc>
                <a:spcPts val="10923"/>
              </a:lnSpc>
              <a:spcBef>
                <a:spcPct val="0"/>
              </a:spcBef>
            </a:pPr>
            <a:r>
              <a:rPr lang="en-US" sz="7802">
                <a:solidFill>
                  <a:srgbClr val="FFFFFF"/>
                </a:solidFill>
                <a:latin typeface="Garet ExtraBold"/>
              </a:rPr>
              <a:t>EDA</a:t>
            </a:r>
          </a:p>
        </p:txBody>
      </p:sp>
      <p:sp>
        <p:nvSpPr>
          <p:cNvPr name="Freeform 4" id="4"/>
          <p:cNvSpPr/>
          <p:nvPr/>
        </p:nvSpPr>
        <p:spPr>
          <a:xfrm flipH="false" flipV="false" rot="0">
            <a:off x="8511073" y="2333738"/>
            <a:ext cx="9197916" cy="5067744"/>
          </a:xfrm>
          <a:custGeom>
            <a:avLst/>
            <a:gdLst/>
            <a:ahLst/>
            <a:cxnLst/>
            <a:rect r="r" b="b" t="t" l="l"/>
            <a:pathLst>
              <a:path h="5067744" w="9197916">
                <a:moveTo>
                  <a:pt x="0" y="0"/>
                </a:moveTo>
                <a:lnTo>
                  <a:pt x="9197916" y="0"/>
                </a:lnTo>
                <a:lnTo>
                  <a:pt x="9197916" y="5067745"/>
                </a:lnTo>
                <a:lnTo>
                  <a:pt x="0" y="5067745"/>
                </a:lnTo>
                <a:lnTo>
                  <a:pt x="0" y="0"/>
                </a:lnTo>
                <a:close/>
              </a:path>
            </a:pathLst>
          </a:custGeom>
          <a:blipFill>
            <a:blip r:embed="rId3"/>
            <a:stretch>
              <a:fillRect l="0" t="0" r="0" b="0"/>
            </a:stretch>
          </a:blipFill>
        </p:spPr>
      </p:sp>
      <p:sp>
        <p:nvSpPr>
          <p:cNvPr name="TextBox 5" id="5"/>
          <p:cNvSpPr txBox="true"/>
          <p:nvPr/>
        </p:nvSpPr>
        <p:spPr>
          <a:xfrm rot="0">
            <a:off x="1228244" y="7584663"/>
            <a:ext cx="4658886" cy="104457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Garet ExtraBold"/>
              </a:rPr>
              <a:t>The figure illustrates a trend of increasing review counts over the years</a:t>
            </a:r>
          </a:p>
        </p:txBody>
      </p:sp>
      <p:sp>
        <p:nvSpPr>
          <p:cNvPr name="TextBox 6" id="6"/>
          <p:cNvSpPr txBox="true"/>
          <p:nvPr/>
        </p:nvSpPr>
        <p:spPr>
          <a:xfrm rot="0">
            <a:off x="10650051" y="7584663"/>
            <a:ext cx="5433494" cy="692150"/>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Garet ExtraBold"/>
              </a:rPr>
              <a:t>Restaurants in decreasing order based on the  number of review counts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2404728" y="273029"/>
            <a:ext cx="12267142" cy="3940740"/>
          </a:xfrm>
          <a:custGeom>
            <a:avLst/>
            <a:gdLst/>
            <a:ahLst/>
            <a:cxnLst/>
            <a:rect r="r" b="b" t="t" l="l"/>
            <a:pathLst>
              <a:path h="3940740" w="12267142">
                <a:moveTo>
                  <a:pt x="0" y="0"/>
                </a:moveTo>
                <a:lnTo>
                  <a:pt x="12267142" y="0"/>
                </a:lnTo>
                <a:lnTo>
                  <a:pt x="12267142" y="3940740"/>
                </a:lnTo>
                <a:lnTo>
                  <a:pt x="0" y="3940740"/>
                </a:lnTo>
                <a:lnTo>
                  <a:pt x="0" y="0"/>
                </a:lnTo>
                <a:close/>
              </a:path>
            </a:pathLst>
          </a:custGeom>
          <a:blipFill>
            <a:blip r:embed="rId2"/>
            <a:stretch>
              <a:fillRect l="0" t="0" r="0" b="0"/>
            </a:stretch>
          </a:blipFill>
        </p:spPr>
      </p:sp>
      <p:sp>
        <p:nvSpPr>
          <p:cNvPr name="Freeform 3" id="3"/>
          <p:cNvSpPr/>
          <p:nvPr/>
        </p:nvSpPr>
        <p:spPr>
          <a:xfrm flipH="false" flipV="false" rot="0">
            <a:off x="8733117" y="4580692"/>
            <a:ext cx="9116560" cy="4928248"/>
          </a:xfrm>
          <a:custGeom>
            <a:avLst/>
            <a:gdLst/>
            <a:ahLst/>
            <a:cxnLst/>
            <a:rect r="r" b="b" t="t" l="l"/>
            <a:pathLst>
              <a:path h="4928248" w="9116560">
                <a:moveTo>
                  <a:pt x="0" y="0"/>
                </a:moveTo>
                <a:lnTo>
                  <a:pt x="9116560" y="0"/>
                </a:lnTo>
                <a:lnTo>
                  <a:pt x="9116560" y="4928248"/>
                </a:lnTo>
                <a:lnTo>
                  <a:pt x="0" y="4928248"/>
                </a:lnTo>
                <a:lnTo>
                  <a:pt x="0" y="0"/>
                </a:lnTo>
                <a:close/>
              </a:path>
            </a:pathLst>
          </a:custGeom>
          <a:blipFill>
            <a:blip r:embed="rId3"/>
            <a:stretch>
              <a:fillRect l="0" t="0" r="0" b="0"/>
            </a:stretch>
          </a:blipFill>
        </p:spPr>
      </p:sp>
      <p:sp>
        <p:nvSpPr>
          <p:cNvPr name="TextBox 4" id="4"/>
          <p:cNvSpPr txBox="true"/>
          <p:nvPr/>
        </p:nvSpPr>
        <p:spPr>
          <a:xfrm rot="0">
            <a:off x="742624" y="4909390"/>
            <a:ext cx="7632876" cy="4232753"/>
          </a:xfrm>
          <a:prstGeom prst="rect">
            <a:avLst/>
          </a:prstGeom>
        </p:spPr>
        <p:txBody>
          <a:bodyPr anchor="t" rtlCol="false" tIns="0" lIns="0" bIns="0" rIns="0">
            <a:spAutoFit/>
          </a:bodyPr>
          <a:lstStyle/>
          <a:p>
            <a:pPr marL="472943" indent="-236472" lvl="1">
              <a:lnSpc>
                <a:spcPts val="3066"/>
              </a:lnSpc>
              <a:spcBef>
                <a:spcPct val="0"/>
              </a:spcBef>
              <a:buFont typeface="Arial"/>
              <a:buChar char="•"/>
            </a:pPr>
            <a:r>
              <a:rPr lang="en-US" sz="2190">
                <a:solidFill>
                  <a:srgbClr val="F3F3F7"/>
                </a:solidFill>
                <a:latin typeface="Garet ExtraBold"/>
              </a:rPr>
              <a:t>In typical scenarios, people are more inclined t</a:t>
            </a:r>
            <a:r>
              <a:rPr lang="en-US" sz="2190">
                <a:solidFill>
                  <a:srgbClr val="F3F3F7"/>
                </a:solidFill>
                <a:latin typeface="Garet ExtraBold"/>
              </a:rPr>
              <a:t>o leave reviews when their experience is either exceptionally positive or negative, leading to a potential bias in the dataset towards extreme ratings.</a:t>
            </a:r>
          </a:p>
          <a:p>
            <a:pPr marL="472943" indent="-236472" lvl="1">
              <a:lnSpc>
                <a:spcPts val="3066"/>
              </a:lnSpc>
              <a:spcBef>
                <a:spcPct val="0"/>
              </a:spcBef>
              <a:buFont typeface="Arial"/>
              <a:buChar char="•"/>
            </a:pPr>
            <a:r>
              <a:rPr lang="en-US" sz="2190">
                <a:solidFill>
                  <a:srgbClr val="F3F3F7"/>
                </a:solidFill>
                <a:latin typeface="Garet ExtraBold"/>
              </a:rPr>
              <a:t>However, in this dataset, the reviews seem to cover a range of experiences without this typical bias, which can provide a more balanced perspective on the businesses or restaurants.</a:t>
            </a:r>
          </a:p>
          <a:p>
            <a:pPr>
              <a:lnSpc>
                <a:spcPts val="306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11070590" y="1745445"/>
            <a:ext cx="6400090" cy="3478794"/>
          </a:xfrm>
          <a:custGeom>
            <a:avLst/>
            <a:gdLst/>
            <a:ahLst/>
            <a:cxnLst/>
            <a:rect r="r" b="b" t="t" l="l"/>
            <a:pathLst>
              <a:path h="3478794" w="6400090">
                <a:moveTo>
                  <a:pt x="0" y="0"/>
                </a:moveTo>
                <a:lnTo>
                  <a:pt x="6400090" y="0"/>
                </a:lnTo>
                <a:lnTo>
                  <a:pt x="6400090" y="3478795"/>
                </a:lnTo>
                <a:lnTo>
                  <a:pt x="0" y="3478795"/>
                </a:lnTo>
                <a:lnTo>
                  <a:pt x="0" y="0"/>
                </a:lnTo>
                <a:close/>
              </a:path>
            </a:pathLst>
          </a:custGeom>
          <a:blipFill>
            <a:blip r:embed="rId2"/>
            <a:stretch>
              <a:fillRect l="0" t="0" r="0" b="0"/>
            </a:stretch>
          </a:blipFill>
        </p:spPr>
      </p:sp>
      <p:sp>
        <p:nvSpPr>
          <p:cNvPr name="Freeform 3" id="3"/>
          <p:cNvSpPr/>
          <p:nvPr/>
        </p:nvSpPr>
        <p:spPr>
          <a:xfrm flipH="false" flipV="false" rot="0">
            <a:off x="1813610" y="5860322"/>
            <a:ext cx="5783519" cy="3990729"/>
          </a:xfrm>
          <a:custGeom>
            <a:avLst/>
            <a:gdLst/>
            <a:ahLst/>
            <a:cxnLst/>
            <a:rect r="r" b="b" t="t" l="l"/>
            <a:pathLst>
              <a:path h="3990729" w="5783519">
                <a:moveTo>
                  <a:pt x="0" y="0"/>
                </a:moveTo>
                <a:lnTo>
                  <a:pt x="5783519" y="0"/>
                </a:lnTo>
                <a:lnTo>
                  <a:pt x="5783519" y="3990729"/>
                </a:lnTo>
                <a:lnTo>
                  <a:pt x="0" y="3990729"/>
                </a:lnTo>
                <a:lnTo>
                  <a:pt x="0" y="0"/>
                </a:lnTo>
                <a:close/>
              </a:path>
            </a:pathLst>
          </a:custGeom>
          <a:blipFill>
            <a:blip r:embed="rId3"/>
            <a:stretch>
              <a:fillRect l="0" t="0" r="0" b="0"/>
            </a:stretch>
          </a:blipFill>
        </p:spPr>
      </p:sp>
      <p:sp>
        <p:nvSpPr>
          <p:cNvPr name="TextBox 4" id="4"/>
          <p:cNvSpPr txBox="true"/>
          <p:nvPr/>
        </p:nvSpPr>
        <p:spPr>
          <a:xfrm rot="0">
            <a:off x="6058247" y="394164"/>
            <a:ext cx="6171506" cy="669926"/>
          </a:xfrm>
          <a:prstGeom prst="rect">
            <a:avLst/>
          </a:prstGeom>
        </p:spPr>
        <p:txBody>
          <a:bodyPr anchor="t" rtlCol="false" tIns="0" lIns="0" bIns="0" rIns="0">
            <a:spAutoFit/>
          </a:bodyPr>
          <a:lstStyle/>
          <a:p>
            <a:pPr algn="ctr">
              <a:lnSpc>
                <a:spcPts val="5599"/>
              </a:lnSpc>
              <a:spcBef>
                <a:spcPct val="0"/>
              </a:spcBef>
            </a:pPr>
            <a:r>
              <a:rPr lang="en-US" sz="3999">
                <a:solidFill>
                  <a:srgbClr val="FFFFFF"/>
                </a:solidFill>
                <a:latin typeface="Garet ExtraBold"/>
              </a:rPr>
              <a:t>Collaborative Filtering</a:t>
            </a:r>
          </a:p>
        </p:txBody>
      </p:sp>
      <p:sp>
        <p:nvSpPr>
          <p:cNvPr name="TextBox 5" id="5"/>
          <p:cNvSpPr txBox="true"/>
          <p:nvPr/>
        </p:nvSpPr>
        <p:spPr>
          <a:xfrm rot="0">
            <a:off x="11608019" y="5822222"/>
            <a:ext cx="5325232" cy="4304030"/>
          </a:xfrm>
          <a:prstGeom prst="rect">
            <a:avLst/>
          </a:prstGeom>
        </p:spPr>
        <p:txBody>
          <a:bodyPr anchor="t" rtlCol="false" tIns="0" lIns="0" bIns="0" rIns="0">
            <a:spAutoFit/>
          </a:bodyPr>
          <a:lstStyle/>
          <a:p>
            <a:pPr algn="ctr">
              <a:lnSpc>
                <a:spcPts val="3359"/>
              </a:lnSpc>
            </a:pPr>
            <a:r>
              <a:rPr lang="en-US" sz="2400">
                <a:solidFill>
                  <a:srgbClr val="FF3131"/>
                </a:solidFill>
                <a:latin typeface="Garet ExtraBold"/>
              </a:rPr>
              <a:t>Pre Processing Steps</a:t>
            </a:r>
          </a:p>
          <a:p>
            <a:pPr algn="ctr" marL="474979" indent="-237490" lvl="1">
              <a:lnSpc>
                <a:spcPts val="3079"/>
              </a:lnSpc>
              <a:buFont typeface="Arial"/>
              <a:buChar char="•"/>
            </a:pPr>
            <a:r>
              <a:rPr lang="en-US" sz="2199">
                <a:solidFill>
                  <a:srgbClr val="FFFFFF"/>
                </a:solidFill>
                <a:latin typeface="Garet ExtraBold"/>
              </a:rPr>
              <a:t>Aggregate restaurant locations and data to represent restaurant chains as a single entity.</a:t>
            </a:r>
          </a:p>
          <a:p>
            <a:pPr algn="ctr" marL="474979" indent="-237490" lvl="1">
              <a:lnSpc>
                <a:spcPts val="3079"/>
              </a:lnSpc>
              <a:buFont typeface="Arial"/>
              <a:buChar char="•"/>
            </a:pPr>
            <a:r>
              <a:rPr lang="en-US" sz="2199">
                <a:solidFill>
                  <a:srgbClr val="FFFFFF"/>
                </a:solidFill>
                <a:latin typeface="Garet ExtraBold"/>
              </a:rPr>
              <a:t>Remove users with a low number of reviews, as those with higher review counts are considered more valuable due to their greater contribution to the dataset.</a:t>
            </a:r>
          </a:p>
        </p:txBody>
      </p:sp>
      <p:sp>
        <p:nvSpPr>
          <p:cNvPr name="TextBox 6" id="6"/>
          <p:cNvSpPr txBox="true"/>
          <p:nvPr/>
        </p:nvSpPr>
        <p:spPr>
          <a:xfrm rot="0">
            <a:off x="1559473" y="1707345"/>
            <a:ext cx="6291794" cy="3161030"/>
          </a:xfrm>
          <a:prstGeom prst="rect">
            <a:avLst/>
          </a:prstGeom>
        </p:spPr>
        <p:txBody>
          <a:bodyPr anchor="t" rtlCol="false" tIns="0" lIns="0" bIns="0" rIns="0">
            <a:spAutoFit/>
          </a:bodyPr>
          <a:lstStyle/>
          <a:p>
            <a:pPr algn="ctr">
              <a:lnSpc>
                <a:spcPts val="3359"/>
              </a:lnSpc>
            </a:pPr>
            <a:r>
              <a:rPr lang="en-US" sz="2399">
                <a:solidFill>
                  <a:srgbClr val="FF3131"/>
                </a:solidFill>
                <a:latin typeface="Garet ExtraBold"/>
              </a:rPr>
              <a:t>Reasons for using model based collborative filtering:</a:t>
            </a:r>
          </a:p>
          <a:p>
            <a:pPr algn="ctr" marL="474979" indent="-237490" lvl="1">
              <a:lnSpc>
                <a:spcPts val="3079"/>
              </a:lnSpc>
              <a:buFont typeface="Arial"/>
              <a:buChar char="•"/>
            </a:pPr>
            <a:r>
              <a:rPr lang="en-US" sz="2199">
                <a:solidFill>
                  <a:srgbClr val="FFFFFF"/>
                </a:solidFill>
                <a:latin typeface="Garet ExtraBold"/>
              </a:rPr>
              <a:t>The dataset had a sparsity of 99.4% which makes it difficult to recommend using conventional methods.</a:t>
            </a:r>
          </a:p>
          <a:p>
            <a:pPr algn="ctr" marL="474979" indent="-237490" lvl="1">
              <a:lnSpc>
                <a:spcPts val="3079"/>
              </a:lnSpc>
              <a:buFont typeface="Arial"/>
              <a:buChar char="•"/>
            </a:pPr>
            <a:r>
              <a:rPr lang="en-US" sz="2199">
                <a:solidFill>
                  <a:srgbClr val="FFFFFF"/>
                </a:solidFill>
                <a:latin typeface="Garet ExtraBold"/>
              </a:rPr>
              <a:t>Matrix factorization effectively manages large datasets.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1697424" y="5313270"/>
            <a:ext cx="5201993" cy="4327069"/>
          </a:xfrm>
          <a:custGeom>
            <a:avLst/>
            <a:gdLst/>
            <a:ahLst/>
            <a:cxnLst/>
            <a:rect r="r" b="b" t="t" l="l"/>
            <a:pathLst>
              <a:path h="4327069" w="5201993">
                <a:moveTo>
                  <a:pt x="0" y="0"/>
                </a:moveTo>
                <a:lnTo>
                  <a:pt x="5201993" y="0"/>
                </a:lnTo>
                <a:lnTo>
                  <a:pt x="5201993" y="4327068"/>
                </a:lnTo>
                <a:lnTo>
                  <a:pt x="0" y="4327068"/>
                </a:lnTo>
                <a:lnTo>
                  <a:pt x="0" y="0"/>
                </a:lnTo>
                <a:close/>
              </a:path>
            </a:pathLst>
          </a:custGeom>
          <a:blipFill>
            <a:blip r:embed="rId2"/>
            <a:stretch>
              <a:fillRect l="0" t="0" r="0" b="0"/>
            </a:stretch>
          </a:blipFill>
        </p:spPr>
      </p:sp>
      <p:sp>
        <p:nvSpPr>
          <p:cNvPr name="Freeform 3" id="3"/>
          <p:cNvSpPr/>
          <p:nvPr/>
        </p:nvSpPr>
        <p:spPr>
          <a:xfrm flipH="false" flipV="false" rot="0">
            <a:off x="11144598" y="5313270"/>
            <a:ext cx="5201993" cy="4327069"/>
          </a:xfrm>
          <a:custGeom>
            <a:avLst/>
            <a:gdLst/>
            <a:ahLst/>
            <a:cxnLst/>
            <a:rect r="r" b="b" t="t" l="l"/>
            <a:pathLst>
              <a:path h="4327069" w="5201993">
                <a:moveTo>
                  <a:pt x="0" y="0"/>
                </a:moveTo>
                <a:lnTo>
                  <a:pt x="5201992" y="0"/>
                </a:lnTo>
                <a:lnTo>
                  <a:pt x="5201992" y="4327068"/>
                </a:lnTo>
                <a:lnTo>
                  <a:pt x="0" y="4327068"/>
                </a:lnTo>
                <a:lnTo>
                  <a:pt x="0" y="0"/>
                </a:lnTo>
                <a:close/>
              </a:path>
            </a:pathLst>
          </a:custGeom>
          <a:blipFill>
            <a:blip r:embed="rId3"/>
            <a:stretch>
              <a:fillRect l="0" t="0" r="0" b="0"/>
            </a:stretch>
          </a:blipFill>
        </p:spPr>
      </p:sp>
      <p:sp>
        <p:nvSpPr>
          <p:cNvPr name="Freeform 4" id="4"/>
          <p:cNvSpPr/>
          <p:nvPr/>
        </p:nvSpPr>
        <p:spPr>
          <a:xfrm flipH="false" flipV="false" rot="0">
            <a:off x="11440665" y="2893498"/>
            <a:ext cx="4905926" cy="1380668"/>
          </a:xfrm>
          <a:custGeom>
            <a:avLst/>
            <a:gdLst/>
            <a:ahLst/>
            <a:cxnLst/>
            <a:rect r="r" b="b" t="t" l="l"/>
            <a:pathLst>
              <a:path h="1380668" w="4905926">
                <a:moveTo>
                  <a:pt x="0" y="0"/>
                </a:moveTo>
                <a:lnTo>
                  <a:pt x="4905925" y="0"/>
                </a:lnTo>
                <a:lnTo>
                  <a:pt x="4905925" y="1380668"/>
                </a:lnTo>
                <a:lnTo>
                  <a:pt x="0" y="1380668"/>
                </a:lnTo>
                <a:lnTo>
                  <a:pt x="0" y="0"/>
                </a:lnTo>
                <a:close/>
              </a:path>
            </a:pathLst>
          </a:custGeom>
          <a:blipFill>
            <a:blip r:embed="rId4"/>
            <a:stretch>
              <a:fillRect l="0" t="0" r="0" b="0"/>
            </a:stretch>
          </a:blipFill>
        </p:spPr>
      </p:sp>
      <p:sp>
        <p:nvSpPr>
          <p:cNvPr name="TextBox 5" id="5"/>
          <p:cNvSpPr txBox="true"/>
          <p:nvPr/>
        </p:nvSpPr>
        <p:spPr>
          <a:xfrm rot="0">
            <a:off x="2063806" y="721677"/>
            <a:ext cx="5191579" cy="1544320"/>
          </a:xfrm>
          <a:prstGeom prst="rect">
            <a:avLst/>
          </a:prstGeom>
        </p:spPr>
        <p:txBody>
          <a:bodyPr anchor="t" rtlCol="false" tIns="0" lIns="0" bIns="0" rIns="0">
            <a:spAutoFit/>
          </a:bodyPr>
          <a:lstStyle/>
          <a:p>
            <a:pPr algn="ctr">
              <a:lnSpc>
                <a:spcPts val="3079"/>
              </a:lnSpc>
            </a:pPr>
            <a:r>
              <a:rPr lang="en-US" sz="2199">
                <a:solidFill>
                  <a:srgbClr val="FFFFFF"/>
                </a:solidFill>
                <a:latin typeface="Garet ExtraBold"/>
              </a:rPr>
              <a:t>A threshold of 3.5 was determined through the eda process to identify relevant restaurants.</a:t>
            </a:r>
          </a:p>
          <a:p>
            <a:pPr algn="ctr">
              <a:lnSpc>
                <a:spcPts val="3079"/>
              </a:lnSpc>
              <a:spcBef>
                <a:spcPct val="0"/>
              </a:spcBef>
            </a:pPr>
          </a:p>
        </p:txBody>
      </p:sp>
      <p:sp>
        <p:nvSpPr>
          <p:cNvPr name="TextBox 6" id="6"/>
          <p:cNvSpPr txBox="true"/>
          <p:nvPr/>
        </p:nvSpPr>
        <p:spPr>
          <a:xfrm rot="0">
            <a:off x="2804980" y="4690775"/>
            <a:ext cx="2986881"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Garet ExtraBold"/>
              </a:rPr>
              <a:t>SVD with 100 features</a:t>
            </a:r>
          </a:p>
        </p:txBody>
      </p:sp>
      <p:sp>
        <p:nvSpPr>
          <p:cNvPr name="TextBox 7" id="7"/>
          <p:cNvSpPr txBox="true"/>
          <p:nvPr/>
        </p:nvSpPr>
        <p:spPr>
          <a:xfrm rot="0">
            <a:off x="12281522" y="4690775"/>
            <a:ext cx="2928144" cy="339725"/>
          </a:xfrm>
          <a:prstGeom prst="rect">
            <a:avLst/>
          </a:prstGeom>
        </p:spPr>
        <p:txBody>
          <a:bodyPr anchor="t" rtlCol="false" tIns="0" lIns="0" bIns="0" rIns="0">
            <a:spAutoFit/>
          </a:bodyPr>
          <a:lstStyle/>
          <a:p>
            <a:pPr algn="ctr">
              <a:lnSpc>
                <a:spcPts val="2800"/>
              </a:lnSpc>
              <a:spcBef>
                <a:spcPct val="0"/>
              </a:spcBef>
            </a:pPr>
            <a:r>
              <a:rPr lang="en-US" sz="2000">
                <a:solidFill>
                  <a:srgbClr val="FFFFFF"/>
                </a:solidFill>
                <a:latin typeface="Garet ExtraBold"/>
              </a:rPr>
              <a:t>ALS using 50 features</a:t>
            </a:r>
          </a:p>
        </p:txBody>
      </p:sp>
      <p:sp>
        <p:nvSpPr>
          <p:cNvPr name="TextBox 8" id="8"/>
          <p:cNvSpPr txBox="true"/>
          <p:nvPr/>
        </p:nvSpPr>
        <p:spPr>
          <a:xfrm rot="0">
            <a:off x="2063806" y="3244107"/>
            <a:ext cx="5026786" cy="3727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Garet ExtraBold"/>
              </a:rPr>
              <a:t>Baseline -  SVD with 200 features</a:t>
            </a:r>
          </a:p>
        </p:txBody>
      </p:sp>
      <p:sp>
        <p:nvSpPr>
          <p:cNvPr name="TextBox 9" id="9"/>
          <p:cNvSpPr txBox="true"/>
          <p:nvPr/>
        </p:nvSpPr>
        <p:spPr>
          <a:xfrm rot="0">
            <a:off x="11144598" y="526415"/>
            <a:ext cx="5026786" cy="1934845"/>
          </a:xfrm>
          <a:prstGeom prst="rect">
            <a:avLst/>
          </a:prstGeom>
        </p:spPr>
        <p:txBody>
          <a:bodyPr anchor="t" rtlCol="false" tIns="0" lIns="0" bIns="0" rIns="0">
            <a:spAutoFit/>
          </a:bodyPr>
          <a:lstStyle/>
          <a:p>
            <a:pPr algn="ctr">
              <a:lnSpc>
                <a:spcPts val="3079"/>
              </a:lnSpc>
              <a:spcBef>
                <a:spcPct val="0"/>
              </a:spcBef>
            </a:pPr>
            <a:r>
              <a:rPr lang="en-US" sz="2199">
                <a:solidFill>
                  <a:srgbClr val="FFFFFF"/>
                </a:solidFill>
                <a:latin typeface="Garet ExtraBold"/>
              </a:rPr>
              <a:t>ALS model was the better model as it achieves higer NDCG while using fewer features and is better than svd at handling sparse matrices.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91818"/>
        </a:solidFill>
      </p:bgPr>
    </p:bg>
    <p:spTree>
      <p:nvGrpSpPr>
        <p:cNvPr id="1" name=""/>
        <p:cNvGrpSpPr/>
        <p:nvPr/>
      </p:nvGrpSpPr>
      <p:grpSpPr>
        <a:xfrm>
          <a:off x="0" y="0"/>
          <a:ext cx="0" cy="0"/>
          <a:chOff x="0" y="0"/>
          <a:chExt cx="0" cy="0"/>
        </a:xfrm>
      </p:grpSpPr>
      <p:sp>
        <p:nvSpPr>
          <p:cNvPr name="Freeform 2" id="2"/>
          <p:cNvSpPr/>
          <p:nvPr/>
        </p:nvSpPr>
        <p:spPr>
          <a:xfrm flipH="false" flipV="false" rot="0">
            <a:off x="811343" y="1243724"/>
            <a:ext cx="3916450" cy="5581917"/>
          </a:xfrm>
          <a:custGeom>
            <a:avLst/>
            <a:gdLst/>
            <a:ahLst/>
            <a:cxnLst/>
            <a:rect r="r" b="b" t="t" l="l"/>
            <a:pathLst>
              <a:path h="5581917" w="3916450">
                <a:moveTo>
                  <a:pt x="0" y="0"/>
                </a:moveTo>
                <a:lnTo>
                  <a:pt x="3916451" y="0"/>
                </a:lnTo>
                <a:lnTo>
                  <a:pt x="3916451" y="5581918"/>
                </a:lnTo>
                <a:lnTo>
                  <a:pt x="0" y="5581918"/>
                </a:lnTo>
                <a:lnTo>
                  <a:pt x="0" y="0"/>
                </a:lnTo>
                <a:close/>
              </a:path>
            </a:pathLst>
          </a:custGeom>
          <a:blipFill>
            <a:blip r:embed="rId2"/>
            <a:stretch>
              <a:fillRect l="0" t="0" r="0" b="0"/>
            </a:stretch>
          </a:blipFill>
        </p:spPr>
      </p:sp>
      <p:sp>
        <p:nvSpPr>
          <p:cNvPr name="Freeform 3" id="3"/>
          <p:cNvSpPr/>
          <p:nvPr/>
        </p:nvSpPr>
        <p:spPr>
          <a:xfrm flipH="false" flipV="false" rot="0">
            <a:off x="13297837" y="1229042"/>
            <a:ext cx="4219965" cy="5596600"/>
          </a:xfrm>
          <a:custGeom>
            <a:avLst/>
            <a:gdLst/>
            <a:ahLst/>
            <a:cxnLst/>
            <a:rect r="r" b="b" t="t" l="l"/>
            <a:pathLst>
              <a:path h="5596600" w="4219965">
                <a:moveTo>
                  <a:pt x="0" y="0"/>
                </a:moveTo>
                <a:lnTo>
                  <a:pt x="4219965" y="0"/>
                </a:lnTo>
                <a:lnTo>
                  <a:pt x="4219965" y="5596600"/>
                </a:lnTo>
                <a:lnTo>
                  <a:pt x="0" y="5596600"/>
                </a:lnTo>
                <a:lnTo>
                  <a:pt x="0" y="0"/>
                </a:lnTo>
                <a:close/>
              </a:path>
            </a:pathLst>
          </a:custGeom>
          <a:blipFill>
            <a:blip r:embed="rId3"/>
            <a:stretch>
              <a:fillRect l="0" t="0" r="0" b="0"/>
            </a:stretch>
          </a:blipFill>
        </p:spPr>
      </p:sp>
      <p:sp>
        <p:nvSpPr>
          <p:cNvPr name="Freeform 4" id="4"/>
          <p:cNvSpPr/>
          <p:nvPr/>
        </p:nvSpPr>
        <p:spPr>
          <a:xfrm flipH="false" flipV="false" rot="0">
            <a:off x="5734885" y="1229042"/>
            <a:ext cx="6555860" cy="4509385"/>
          </a:xfrm>
          <a:custGeom>
            <a:avLst/>
            <a:gdLst/>
            <a:ahLst/>
            <a:cxnLst/>
            <a:rect r="r" b="b" t="t" l="l"/>
            <a:pathLst>
              <a:path h="4509385" w="6555860">
                <a:moveTo>
                  <a:pt x="0" y="0"/>
                </a:moveTo>
                <a:lnTo>
                  <a:pt x="6555861" y="0"/>
                </a:lnTo>
                <a:lnTo>
                  <a:pt x="6555861" y="4509384"/>
                </a:lnTo>
                <a:lnTo>
                  <a:pt x="0" y="4509384"/>
                </a:lnTo>
                <a:lnTo>
                  <a:pt x="0" y="0"/>
                </a:lnTo>
                <a:close/>
              </a:path>
            </a:pathLst>
          </a:custGeom>
          <a:blipFill>
            <a:blip r:embed="rId4"/>
            <a:stretch>
              <a:fillRect l="0" t="0" r="0" b="0"/>
            </a:stretch>
          </a:blipFill>
        </p:spPr>
      </p:sp>
      <p:grpSp>
        <p:nvGrpSpPr>
          <p:cNvPr name="Group 5" id="5"/>
          <p:cNvGrpSpPr/>
          <p:nvPr/>
        </p:nvGrpSpPr>
        <p:grpSpPr>
          <a:xfrm rot="0">
            <a:off x="2929412" y="7518689"/>
            <a:ext cx="12166806" cy="2113499"/>
            <a:chOff x="0" y="0"/>
            <a:chExt cx="16222409" cy="2817999"/>
          </a:xfrm>
        </p:grpSpPr>
        <p:sp>
          <p:nvSpPr>
            <p:cNvPr name="TextBox 6" id="6"/>
            <p:cNvSpPr txBox="true"/>
            <p:nvPr/>
          </p:nvSpPr>
          <p:spPr>
            <a:xfrm rot="0">
              <a:off x="0" y="247650"/>
              <a:ext cx="16222409" cy="1885950"/>
            </a:xfrm>
            <a:prstGeom prst="rect">
              <a:avLst/>
            </a:prstGeom>
          </p:spPr>
          <p:txBody>
            <a:bodyPr anchor="t" rtlCol="false" tIns="0" lIns="0" bIns="0" rIns="0">
              <a:spAutoFit/>
            </a:bodyPr>
            <a:lstStyle/>
            <a:p>
              <a:pPr algn="l">
                <a:lnSpc>
                  <a:spcPts val="9975"/>
                </a:lnSpc>
              </a:pPr>
              <a:r>
                <a:rPr lang="en-US" sz="10500" spc="-525">
                  <a:solidFill>
                    <a:srgbClr val="21D7E8"/>
                  </a:solidFill>
                  <a:latin typeface="League Spartan"/>
                </a:rPr>
                <a:t>Cold Start Problem</a:t>
              </a:r>
            </a:p>
          </p:txBody>
        </p:sp>
        <p:sp>
          <p:nvSpPr>
            <p:cNvPr name="TextBox 7" id="7"/>
            <p:cNvSpPr txBox="true"/>
            <p:nvPr/>
          </p:nvSpPr>
          <p:spPr>
            <a:xfrm rot="0">
              <a:off x="0" y="2330319"/>
              <a:ext cx="16222409" cy="487680"/>
            </a:xfrm>
            <a:prstGeom prst="rect">
              <a:avLst/>
            </a:prstGeom>
          </p:spPr>
          <p:txBody>
            <a:bodyPr anchor="t" rtlCol="false" tIns="0" lIns="0" bIns="0" rIns="0">
              <a:spAutoFit/>
            </a:bodyPr>
            <a:lstStyle/>
            <a:p>
              <a:pPr algn="l">
                <a:lnSpc>
                  <a:spcPts val="3022"/>
                </a:lnSpc>
              </a:pPr>
            </a:p>
          </p:txBody>
        </p:sp>
      </p:grpSp>
      <p:sp>
        <p:nvSpPr>
          <p:cNvPr name="TextBox 8" id="8"/>
          <p:cNvSpPr txBox="true"/>
          <p:nvPr/>
        </p:nvSpPr>
        <p:spPr>
          <a:xfrm rot="0">
            <a:off x="7774317" y="367070"/>
            <a:ext cx="2476996" cy="629920"/>
          </a:xfrm>
          <a:prstGeom prst="rect">
            <a:avLst/>
          </a:prstGeom>
        </p:spPr>
        <p:txBody>
          <a:bodyPr anchor="t" rtlCol="false" tIns="0" lIns="0" bIns="0" rIns="0">
            <a:spAutoFit/>
          </a:bodyPr>
          <a:lstStyle/>
          <a:p>
            <a:pPr algn="ctr">
              <a:lnSpc>
                <a:spcPts val="5179"/>
              </a:lnSpc>
              <a:spcBef>
                <a:spcPct val="0"/>
              </a:spcBef>
            </a:pPr>
            <a:r>
              <a:rPr lang="en-US" sz="3699">
                <a:solidFill>
                  <a:srgbClr val="FF3131"/>
                </a:solidFill>
                <a:latin typeface="Garet ExtraBold Bold"/>
              </a:rPr>
              <a:t>Problem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DAGDGt_Gq_0</dc:identifier>
  <dcterms:modified xsi:type="dcterms:W3CDTF">2011-08-01T06:04:30Z</dcterms:modified>
  <cp:revision>1</cp:revision>
  <dc:title>Black and Orange Brush Grand Opening Steak House Presentation</dc:title>
</cp:coreProperties>
</file>